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4"/>
  </p:sldMasterIdLst>
  <p:notesMasterIdLst>
    <p:notesMasterId r:id="rId18"/>
  </p:notesMasterIdLst>
  <p:handoutMasterIdLst>
    <p:handoutMasterId r:id="rId19"/>
  </p:handoutMasterIdLst>
  <p:sldIdLst>
    <p:sldId id="256" r:id="rId5"/>
    <p:sldId id="776" r:id="rId6"/>
    <p:sldId id="711" r:id="rId7"/>
    <p:sldId id="785" r:id="rId8"/>
    <p:sldId id="841" r:id="rId9"/>
    <p:sldId id="842" r:id="rId10"/>
    <p:sldId id="843" r:id="rId11"/>
    <p:sldId id="844" r:id="rId12"/>
    <p:sldId id="845" r:id="rId13"/>
    <p:sldId id="848" r:id="rId14"/>
    <p:sldId id="846" r:id="rId15"/>
    <p:sldId id="847" r:id="rId16"/>
    <p:sldId id="784" r:id="rId17"/>
  </p:sldIdLst>
  <p:sldSz cx="9144000" cy="6858000" type="screen4x3"/>
  <p:notesSz cx="9928225" cy="6797675"/>
  <p:custDataLst>
    <p:tags r:id="rId20"/>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phen Rafferty" initials="SR" lastIdx="1" clrIdx="0">
    <p:extLst>
      <p:ext uri="{19B8F6BF-5375-455C-9EA6-DF929625EA0E}">
        <p15:presenceInfo xmlns:p15="http://schemas.microsoft.com/office/powerpoint/2012/main" userId="a04426156b3b4a38" providerId="Windows Live"/>
      </p:ext>
    </p:extLst>
  </p:cmAuthor>
  <p:cmAuthor id="2" name="HP-PC" initials="H" lastIdx="3" clrIdx="1">
    <p:extLst>
      <p:ext uri="{19B8F6BF-5375-455C-9EA6-DF929625EA0E}">
        <p15:presenceInfo xmlns:p15="http://schemas.microsoft.com/office/powerpoint/2012/main" userId="HP-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0000"/>
    <a:srgbClr val="FDCFD2"/>
    <a:srgbClr val="B21212"/>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76" autoAdjust="0"/>
    <p:restoredTop sz="94646" autoAdjust="0"/>
  </p:normalViewPr>
  <p:slideViewPr>
    <p:cSldViewPr>
      <p:cViewPr varScale="1">
        <p:scale>
          <a:sx n="79" d="100"/>
          <a:sy n="79" d="100"/>
        </p:scale>
        <p:origin x="1446" y="84"/>
      </p:cViewPr>
      <p:guideLst>
        <p:guide orient="horz" pos="2160"/>
        <p:guide pos="2880"/>
      </p:guideLst>
    </p:cSldViewPr>
  </p:slideViewPr>
  <p:outlineViewPr>
    <p:cViewPr>
      <p:scale>
        <a:sx n="33" d="100"/>
        <a:sy n="33" d="100"/>
      </p:scale>
      <p:origin x="30" y="5403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3313" cy="339884"/>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5622594" y="0"/>
            <a:ext cx="4303313" cy="339884"/>
          </a:xfrm>
          <a:prstGeom prst="rect">
            <a:avLst/>
          </a:prstGeom>
        </p:spPr>
        <p:txBody>
          <a:bodyPr vert="horz" lIns="91440" tIns="45720" rIns="91440" bIns="45720" rtlCol="0"/>
          <a:lstStyle>
            <a:lvl1pPr algn="r">
              <a:defRPr sz="1200"/>
            </a:lvl1pPr>
          </a:lstStyle>
          <a:p>
            <a:fld id="{1105C127-53EC-4625-8674-123C41A42ABE}" type="datetimeFigureOut">
              <a:rPr lang="en-GB" smtClean="0"/>
              <a:pPr/>
              <a:t>04/08/2018</a:t>
            </a:fld>
            <a:endParaRPr lang="en-GB" dirty="0"/>
          </a:p>
        </p:txBody>
      </p:sp>
      <p:sp>
        <p:nvSpPr>
          <p:cNvPr id="4" name="Footer Placeholder 3"/>
          <p:cNvSpPr>
            <a:spLocks noGrp="1"/>
          </p:cNvSpPr>
          <p:nvPr>
            <p:ph type="ftr" sz="quarter" idx="2"/>
          </p:nvPr>
        </p:nvSpPr>
        <p:spPr>
          <a:xfrm>
            <a:off x="0" y="6456699"/>
            <a:ext cx="4303313" cy="33988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5622594" y="6456699"/>
            <a:ext cx="4303313" cy="339884"/>
          </a:xfrm>
          <a:prstGeom prst="rect">
            <a:avLst/>
          </a:prstGeom>
        </p:spPr>
        <p:txBody>
          <a:bodyPr vert="horz" lIns="91440" tIns="45720" rIns="91440" bIns="45720" rtlCol="0" anchor="b"/>
          <a:lstStyle>
            <a:lvl1pPr algn="r">
              <a:defRPr sz="1200"/>
            </a:lvl1pPr>
          </a:lstStyle>
          <a:p>
            <a:fld id="{2D7700F7-D8A8-45F0-BED4-A73ECE481743}" type="slidenum">
              <a:rPr lang="en-GB" smtClean="0"/>
              <a:pPr/>
              <a:t>‹#›</a:t>
            </a:fld>
            <a:endParaRPr lang="en-GB" dirty="0"/>
          </a:p>
        </p:txBody>
      </p:sp>
    </p:spTree>
    <p:extLst>
      <p:ext uri="{BB962C8B-B14F-4D97-AF65-F5344CB8AC3E}">
        <p14:creationId xmlns:p14="http://schemas.microsoft.com/office/powerpoint/2010/main" val="12063322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302230" cy="339884"/>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dirty="0"/>
          </a:p>
        </p:txBody>
      </p:sp>
      <p:sp>
        <p:nvSpPr>
          <p:cNvPr id="3" name="Date Placeholder 2"/>
          <p:cNvSpPr>
            <a:spLocks noGrp="1"/>
          </p:cNvSpPr>
          <p:nvPr>
            <p:ph type="dt" idx="1"/>
          </p:nvPr>
        </p:nvSpPr>
        <p:spPr>
          <a:xfrm>
            <a:off x="5623699" y="0"/>
            <a:ext cx="4302230" cy="339884"/>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8D4DA8F5-F804-4FB2-8A6B-A884CF09C514}" type="datetimeFigureOut">
              <a:rPr lang="en-US"/>
              <a:pPr>
                <a:defRPr/>
              </a:pPr>
              <a:t>8/4/2018</a:t>
            </a:fld>
            <a:endParaRPr lang="en-GB" dirty="0"/>
          </a:p>
        </p:txBody>
      </p:sp>
      <p:sp>
        <p:nvSpPr>
          <p:cNvPr id="4" name="Slide Image Placeholder 3"/>
          <p:cNvSpPr>
            <a:spLocks noGrp="1" noRot="1" noChangeAspect="1"/>
          </p:cNvSpPr>
          <p:nvPr>
            <p:ph type="sldImg" idx="2"/>
          </p:nvPr>
        </p:nvSpPr>
        <p:spPr>
          <a:xfrm>
            <a:off x="3263900" y="509588"/>
            <a:ext cx="3400425" cy="254952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992824" y="3228896"/>
            <a:ext cx="7942580" cy="3058954"/>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2" y="6456612"/>
            <a:ext cx="4302230" cy="339884"/>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dirty="0"/>
          </a:p>
        </p:txBody>
      </p:sp>
      <p:sp>
        <p:nvSpPr>
          <p:cNvPr id="7" name="Slide Number Placeholder 6"/>
          <p:cNvSpPr>
            <a:spLocks noGrp="1"/>
          </p:cNvSpPr>
          <p:nvPr>
            <p:ph type="sldNum" sz="quarter" idx="5"/>
          </p:nvPr>
        </p:nvSpPr>
        <p:spPr>
          <a:xfrm>
            <a:off x="5623699" y="6456612"/>
            <a:ext cx="4302230" cy="339884"/>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E6C00DB4-E585-43D3-9A29-E1C42556C769}" type="slidenum">
              <a:rPr lang="en-GB"/>
              <a:pPr>
                <a:defRPr/>
              </a:pPr>
              <a:t>‹#›</a:t>
            </a:fld>
            <a:endParaRPr lang="en-GB" dirty="0"/>
          </a:p>
        </p:txBody>
      </p:sp>
    </p:spTree>
    <p:extLst>
      <p:ext uri="{BB962C8B-B14F-4D97-AF65-F5344CB8AC3E}">
        <p14:creationId xmlns:p14="http://schemas.microsoft.com/office/powerpoint/2010/main" val="310232640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33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0FBC8F-7200-45DD-A4E3-40F9EE471788}" type="slidenum">
              <a:rPr lang="en-GB"/>
              <a:pPr fontAlgn="base">
                <a:spcBef>
                  <a:spcPct val="0"/>
                </a:spcBef>
                <a:spcAft>
                  <a:spcPct val="0"/>
                </a:spcAft>
              </a:pPr>
              <a:t>1</a:t>
            </a:fld>
            <a:endParaRPr lang="en-GB" dirty="0"/>
          </a:p>
        </p:txBody>
      </p:sp>
    </p:spTree>
    <p:extLst>
      <p:ext uri="{BB962C8B-B14F-4D97-AF65-F5344CB8AC3E}">
        <p14:creationId xmlns:p14="http://schemas.microsoft.com/office/powerpoint/2010/main" val="1564564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10</a:t>
            </a:fld>
            <a:endParaRPr lang="en-GB" dirty="0"/>
          </a:p>
        </p:txBody>
      </p:sp>
    </p:spTree>
    <p:extLst>
      <p:ext uri="{BB962C8B-B14F-4D97-AF65-F5344CB8AC3E}">
        <p14:creationId xmlns:p14="http://schemas.microsoft.com/office/powerpoint/2010/main" val="16487147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11</a:t>
            </a:fld>
            <a:endParaRPr lang="en-GB" dirty="0"/>
          </a:p>
        </p:txBody>
      </p:sp>
    </p:spTree>
    <p:extLst>
      <p:ext uri="{BB962C8B-B14F-4D97-AF65-F5344CB8AC3E}">
        <p14:creationId xmlns:p14="http://schemas.microsoft.com/office/powerpoint/2010/main" val="2785021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12</a:t>
            </a:fld>
            <a:endParaRPr lang="en-GB" dirty="0"/>
          </a:p>
        </p:txBody>
      </p:sp>
    </p:spTree>
    <p:extLst>
      <p:ext uri="{BB962C8B-B14F-4D97-AF65-F5344CB8AC3E}">
        <p14:creationId xmlns:p14="http://schemas.microsoft.com/office/powerpoint/2010/main" val="22861388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13</a:t>
            </a:fld>
            <a:endParaRPr lang="en-GB" dirty="0"/>
          </a:p>
        </p:txBody>
      </p:sp>
    </p:spTree>
    <p:extLst>
      <p:ext uri="{BB962C8B-B14F-4D97-AF65-F5344CB8AC3E}">
        <p14:creationId xmlns:p14="http://schemas.microsoft.com/office/powerpoint/2010/main" val="2913265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2</a:t>
            </a:fld>
            <a:endParaRPr lang="en-GB" dirty="0"/>
          </a:p>
        </p:txBody>
      </p:sp>
    </p:spTree>
    <p:extLst>
      <p:ext uri="{BB962C8B-B14F-4D97-AF65-F5344CB8AC3E}">
        <p14:creationId xmlns:p14="http://schemas.microsoft.com/office/powerpoint/2010/main" val="2000574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3</a:t>
            </a:fld>
            <a:endParaRPr lang="en-GB" dirty="0"/>
          </a:p>
        </p:txBody>
      </p:sp>
    </p:spTree>
    <p:extLst>
      <p:ext uri="{BB962C8B-B14F-4D97-AF65-F5344CB8AC3E}">
        <p14:creationId xmlns:p14="http://schemas.microsoft.com/office/powerpoint/2010/main" val="4021634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4</a:t>
            </a:fld>
            <a:endParaRPr lang="en-GB" dirty="0"/>
          </a:p>
        </p:txBody>
      </p:sp>
    </p:spTree>
    <p:extLst>
      <p:ext uri="{BB962C8B-B14F-4D97-AF65-F5344CB8AC3E}">
        <p14:creationId xmlns:p14="http://schemas.microsoft.com/office/powerpoint/2010/main" val="25821997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5</a:t>
            </a:fld>
            <a:endParaRPr lang="en-GB" dirty="0"/>
          </a:p>
        </p:txBody>
      </p:sp>
    </p:spTree>
    <p:extLst>
      <p:ext uri="{BB962C8B-B14F-4D97-AF65-F5344CB8AC3E}">
        <p14:creationId xmlns:p14="http://schemas.microsoft.com/office/powerpoint/2010/main" val="30030390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6</a:t>
            </a:fld>
            <a:endParaRPr lang="en-GB" dirty="0"/>
          </a:p>
        </p:txBody>
      </p:sp>
    </p:spTree>
    <p:extLst>
      <p:ext uri="{BB962C8B-B14F-4D97-AF65-F5344CB8AC3E}">
        <p14:creationId xmlns:p14="http://schemas.microsoft.com/office/powerpoint/2010/main" val="1969862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7</a:t>
            </a:fld>
            <a:endParaRPr lang="en-GB" dirty="0"/>
          </a:p>
        </p:txBody>
      </p:sp>
    </p:spTree>
    <p:extLst>
      <p:ext uri="{BB962C8B-B14F-4D97-AF65-F5344CB8AC3E}">
        <p14:creationId xmlns:p14="http://schemas.microsoft.com/office/powerpoint/2010/main" val="42773885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8</a:t>
            </a:fld>
            <a:endParaRPr lang="en-GB" dirty="0"/>
          </a:p>
        </p:txBody>
      </p:sp>
    </p:spTree>
    <p:extLst>
      <p:ext uri="{BB962C8B-B14F-4D97-AF65-F5344CB8AC3E}">
        <p14:creationId xmlns:p14="http://schemas.microsoft.com/office/powerpoint/2010/main" val="12588253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p:spPr>
      </p:sp>
      <p:sp>
        <p:nvSpPr>
          <p:cNvPr id="14339"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dirty="0" smtClean="0"/>
          </a:p>
        </p:txBody>
      </p:sp>
      <p:sp>
        <p:nvSpPr>
          <p:cNvPr id="143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49850C-5779-4847-863F-3961D95C13CC}" type="slidenum">
              <a:rPr lang="en-GB"/>
              <a:pPr fontAlgn="base">
                <a:spcBef>
                  <a:spcPct val="0"/>
                </a:spcBef>
                <a:spcAft>
                  <a:spcPct val="0"/>
                </a:spcAft>
              </a:pPr>
              <a:t>9</a:t>
            </a:fld>
            <a:endParaRPr lang="en-GB" dirty="0"/>
          </a:p>
        </p:txBody>
      </p:sp>
    </p:spTree>
    <p:extLst>
      <p:ext uri="{BB962C8B-B14F-4D97-AF65-F5344CB8AC3E}">
        <p14:creationId xmlns:p14="http://schemas.microsoft.com/office/powerpoint/2010/main" val="25157389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slide" Target="../slides/slide8.xml"/><Relationship Id="rId2" Type="http://schemas.openxmlformats.org/officeDocument/2006/relationships/slide" Target="../slides/slide13.xml"/><Relationship Id="rId1" Type="http://schemas.openxmlformats.org/officeDocument/2006/relationships/slideMaster" Target="../slideMasters/slideMaster1.xml"/><Relationship Id="rId5" Type="http://schemas.openxmlformats.org/officeDocument/2006/relationships/image" Target="../media/image3.jpeg"/><Relationship Id="rId4" Type="http://schemas.openxmlformats.org/officeDocument/2006/relationships/slide" Target="../slides/slide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rookeWeston">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latin typeface="Calibri" pitchFamily="34" charset="0"/>
              <a:cs typeface="Calibri" pitchFamily="34" charset="0"/>
            </a:endParaRPr>
          </a:p>
        </p:txBody>
      </p:sp>
      <p:sp>
        <p:nvSpPr>
          <p:cNvPr id="9" name="Title 8"/>
          <p:cNvSpPr>
            <a:spLocks noGrp="1"/>
          </p:cNvSpPr>
          <p:nvPr>
            <p:ph type="ctrTitle"/>
          </p:nvPr>
        </p:nvSpPr>
        <p:spPr>
          <a:xfrm>
            <a:off x="685800" y="214290"/>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latin typeface="Calibri" pitchFamily="34" charset="0"/>
                <a:cs typeface="Calibri" pitchFamily="34" charset="0"/>
              </a:defRPr>
            </a:lvl1pPr>
            <a:extLst/>
          </a:lstStyle>
          <a:p>
            <a:r>
              <a:rPr kumimoji="0" lang="en-US" smtClean="0"/>
              <a:t>Click to edit Master 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7" name="Subtitle 16"/>
          <p:cNvSpPr>
            <a:spLocks noGrp="1"/>
          </p:cNvSpPr>
          <p:nvPr>
            <p:ph type="subTitle" idx="1"/>
          </p:nvPr>
        </p:nvSpPr>
        <p:spPr>
          <a:xfrm>
            <a:off x="871566" y="5515444"/>
            <a:ext cx="7772400" cy="1199704"/>
          </a:xfrm>
        </p:spPr>
        <p:txBody>
          <a:bodyPr lIns="45720" rIns="45720"/>
          <a:lstStyle>
            <a:lvl1pPr marL="0" marR="64008" indent="0" algn="r">
              <a:buNone/>
              <a:defRPr b="1">
                <a:solidFill>
                  <a:schemeClr val="bg1"/>
                </a:solidFill>
                <a:latin typeface="Calibri" pitchFamily="34" charset="0"/>
                <a:cs typeface="Calibri"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LO1 1-7">
    <p:spTree>
      <p:nvGrpSpPr>
        <p:cNvPr id="1" name=""/>
        <p:cNvGrpSpPr/>
        <p:nvPr/>
      </p:nvGrpSpPr>
      <p:grpSpPr>
        <a:xfrm>
          <a:off x="0" y="0"/>
          <a:ext cx="0" cy="0"/>
          <a:chOff x="0" y="0"/>
          <a:chExt cx="0" cy="0"/>
        </a:xfrm>
      </p:grpSpPr>
      <p:sp>
        <p:nvSpPr>
          <p:cNvPr id="14" name="Round Same Side Corner Rectangle 13">
            <a:hlinkClick r:id="rId2" action="ppaction://hlinksldjump"/>
          </p:cNvPr>
          <p:cNvSpPr/>
          <p:nvPr userDrawn="1"/>
        </p:nvSpPr>
        <p:spPr>
          <a:xfrm>
            <a:off x="5220072" y="620688"/>
            <a:ext cx="1152128" cy="357190"/>
          </a:xfrm>
          <a:prstGeom prst="round2SameRect">
            <a:avLst/>
          </a:prstGeom>
          <a:effectLst/>
        </p:spPr>
        <p:style>
          <a:lnRef idx="0">
            <a:schemeClr val="accent6"/>
          </a:lnRef>
          <a:fillRef idx="3">
            <a:schemeClr val="accent6"/>
          </a:fillRef>
          <a:effectRef idx="3">
            <a:schemeClr val="accent6"/>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Assessment</a:t>
            </a:r>
            <a:endParaRPr lang="en-GB" sz="1200" b="1" dirty="0">
              <a:latin typeface="Arial" panose="020B0604020202020204" pitchFamily="34" charset="0"/>
              <a:cs typeface="Arial" panose="020B0604020202020204" pitchFamily="34" charset="0"/>
            </a:endParaRPr>
          </a:p>
        </p:txBody>
      </p:sp>
      <p:sp>
        <p:nvSpPr>
          <p:cNvPr id="12" name="Round Same Side Corner Rectangle 11">
            <a:hlinkClick r:id="rId3" action="ppaction://hlinksldjump"/>
          </p:cNvPr>
          <p:cNvSpPr/>
          <p:nvPr userDrawn="1"/>
        </p:nvSpPr>
        <p:spPr>
          <a:xfrm>
            <a:off x="133019" y="620688"/>
            <a:ext cx="2134725" cy="357190"/>
          </a:xfrm>
          <a:prstGeom prst="round2SameRect">
            <a:avLst/>
          </a:prstGeom>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P2.1</a:t>
            </a:r>
            <a:r>
              <a:rPr lang="en-GB" sz="1200" b="1" baseline="0" dirty="0" smtClean="0">
                <a:latin typeface="Arial" panose="020B0604020202020204" pitchFamily="34" charset="0"/>
                <a:cs typeface="Arial" panose="020B0604020202020204" pitchFamily="34" charset="0"/>
              </a:rPr>
              <a:t> – IT System Proposal</a:t>
            </a:r>
            <a:endParaRPr lang="en-GB" sz="1200" b="1" dirty="0">
              <a:latin typeface="Arial" panose="020B0604020202020204" pitchFamily="34" charset="0"/>
              <a:cs typeface="Arial" panose="020B0604020202020204" pitchFamily="34" charset="0"/>
            </a:endParaRPr>
          </a:p>
        </p:txBody>
      </p:sp>
      <p:sp>
        <p:nvSpPr>
          <p:cNvPr id="11" name="Round Same Side Corner Rectangle 10">
            <a:hlinkClick r:id="rId4" action="ppaction://hlinksldjump"/>
          </p:cNvPr>
          <p:cNvSpPr/>
          <p:nvPr userDrawn="1"/>
        </p:nvSpPr>
        <p:spPr>
          <a:xfrm>
            <a:off x="2303748" y="620688"/>
            <a:ext cx="2880319" cy="357190"/>
          </a:xfrm>
          <a:prstGeom prst="round2SameRect">
            <a:avLst/>
          </a:prstGeom>
          <a:gradFill>
            <a:gsLst>
              <a:gs pos="0">
                <a:schemeClr val="accent2">
                  <a:lumMod val="50000"/>
                </a:schemeClr>
              </a:gs>
              <a:gs pos="50000">
                <a:schemeClr val="accent2">
                  <a:lumMod val="75000"/>
                </a:schemeClr>
              </a:gs>
              <a:gs pos="70000">
                <a:schemeClr val="accent2">
                  <a:lumMod val="60000"/>
                  <a:lumOff val="40000"/>
                </a:schemeClr>
              </a:gs>
              <a:gs pos="100000">
                <a:schemeClr val="accent2">
                  <a:lumMod val="40000"/>
                  <a:lumOff val="60000"/>
                </a:schemeClr>
              </a:gs>
            </a:gsLst>
          </a:gradFill>
          <a:effectLst/>
        </p:spPr>
        <p:style>
          <a:lnRef idx="0">
            <a:schemeClr val="accent3"/>
          </a:lnRef>
          <a:fillRef idx="3">
            <a:schemeClr val="accent3"/>
          </a:fillRef>
          <a:effectRef idx="3">
            <a:schemeClr val="accent3"/>
          </a:effectRef>
          <a:fontRef idx="minor">
            <a:schemeClr val="lt1"/>
          </a:fontRef>
        </p:style>
        <p:txBody>
          <a:bodyPr lIns="0" tIns="0" rIns="0" bIns="0" rtlCol="0" anchor="ctr"/>
          <a:lstStyle/>
          <a:p>
            <a:pPr algn="ctr"/>
            <a:r>
              <a:rPr lang="en-GB" sz="1200" b="1" dirty="0" smtClean="0">
                <a:latin typeface="Arial" panose="020B0604020202020204" pitchFamily="34" charset="0"/>
                <a:cs typeface="Arial" panose="020B0604020202020204" pitchFamily="34" charset="0"/>
              </a:rPr>
              <a:t>M1.1 – Meeting Project Specifications</a:t>
            </a:r>
            <a:endParaRPr lang="en-GB" sz="1200" b="1" dirty="0">
              <a:latin typeface="Arial" panose="020B0604020202020204" pitchFamily="34" charset="0"/>
              <a:cs typeface="Arial" panose="020B0604020202020204" pitchFamily="34" charset="0"/>
            </a:endParaRPr>
          </a:p>
        </p:txBody>
      </p:sp>
      <p:sp>
        <p:nvSpPr>
          <p:cNvPr id="6" name="Title 5"/>
          <p:cNvSpPr>
            <a:spLocks noGrp="1"/>
          </p:cNvSpPr>
          <p:nvPr>
            <p:ph type="title"/>
          </p:nvPr>
        </p:nvSpPr>
        <p:spPr>
          <a:xfrm>
            <a:off x="35496" y="44624"/>
            <a:ext cx="7886110" cy="548680"/>
          </a:xfrm>
        </p:spPr>
        <p:txBody>
          <a:bodyPr rtlCol="0"/>
          <a:lstStyle>
            <a:lvl1pPr>
              <a:defRPr>
                <a:latin typeface="Calibri" pitchFamily="34" charset="0"/>
                <a:cs typeface="Calibri" pitchFamily="34" charset="0"/>
              </a:defRPr>
            </a:lvl1pPr>
            <a:extLst/>
          </a:lstStyle>
          <a:p>
            <a:r>
              <a:rPr kumimoji="0" lang="en-US" dirty="0" smtClean="0"/>
              <a:t>Click to edit Master title style</a:t>
            </a:r>
            <a:endParaRPr kumimoji="0" lang="en-US" dirty="0"/>
          </a:p>
        </p:txBody>
      </p:sp>
      <p:pic>
        <p:nvPicPr>
          <p:cNvPr id="2" name="Picture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956376" y="-2406"/>
            <a:ext cx="1145845" cy="911126"/>
          </a:xfrm>
          <a:prstGeom prst="rect">
            <a:avLst/>
          </a:prstGeom>
        </p:spPr>
      </p:pic>
      <p:sp>
        <p:nvSpPr>
          <p:cNvPr id="15" name="Content Placeholder 1"/>
          <p:cNvSpPr txBox="1">
            <a:spLocks/>
          </p:cNvSpPr>
          <p:nvPr/>
        </p:nvSpPr>
        <p:spPr>
          <a:xfrm>
            <a:off x="133342" y="983578"/>
            <a:ext cx="8840139" cy="5757790"/>
          </a:xfrm>
          <a:prstGeom prst="rect">
            <a:avLst/>
          </a:prstGeom>
          <a:solidFill>
            <a:schemeClr val="bg1"/>
          </a:solidFill>
          <a:ln w="38100">
            <a:solidFill>
              <a:schemeClr val="accent3"/>
            </a:solidFill>
          </a:ln>
          <a:effectLst>
            <a:outerShdw blurRad="50800" dist="38100" dir="2700000" algn="tl" rotWithShape="0">
              <a:prstClr val="black">
                <a:alpha val="40000"/>
              </a:prstClr>
            </a:outerShdw>
          </a:effectLst>
        </p:spPr>
        <p:txBody>
          <a:bodyPr vert="horz">
            <a:noAutofit/>
          </a:bodyPr>
          <a:lstStyle/>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endPar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endParaRPr>
          </a:p>
          <a:p>
            <a:pPr marL="109728" marR="0" lvl="0" indent="0" algn="l" defTabSz="914400" rtl="0" eaLnBrk="1" fontAlgn="auto" latinLnBrk="0" hangingPunct="1">
              <a:lnSpc>
                <a:spcPct val="100000"/>
              </a:lnSpc>
              <a:spcBef>
                <a:spcPts val="600"/>
              </a:spcBef>
              <a:spcAft>
                <a:spcPts val="600"/>
              </a:spcAft>
              <a:buClr>
                <a:schemeClr val="accent1"/>
              </a:buClr>
              <a:buSzPct val="68000"/>
              <a:buFont typeface="Wingdings 3"/>
              <a:buNone/>
              <a:tabLst/>
              <a:defRPr/>
            </a:pP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t/>
            </a:r>
            <a:br>
              <a:rPr kumimoji="0" lang="en-GB" sz="1600" b="0" i="0" u="none" strike="noStrike" kern="1200" cap="none" spc="0" normalizeH="0" baseline="0" noProof="0" dirty="0" smtClean="0">
                <a:ln>
                  <a:noFill/>
                </a:ln>
                <a:solidFill>
                  <a:schemeClr val="tx1"/>
                </a:solidFill>
                <a:effectLst/>
                <a:uLnTx/>
                <a:uFillTx/>
                <a:latin typeface="Calibri" pitchFamily="34" charset="0"/>
                <a:ea typeface="+mn-ea"/>
                <a:cs typeface="Calibri" pitchFamily="34" charset="0"/>
              </a:rPr>
            </a:br>
            <a:endParaRPr kumimoji="0" lang="en-GB" sz="1600" b="0" i="0" u="none" strike="noStrike" kern="1200" cap="none" spc="0" normalizeH="0" baseline="0" noProof="0" dirty="0">
              <a:ln>
                <a:noFill/>
              </a:ln>
              <a:solidFill>
                <a:schemeClr val="tx1"/>
              </a:solidFill>
              <a:effectLst/>
              <a:uLnTx/>
              <a:uFillTx/>
              <a:latin typeface="Calibri" pitchFamily="34" charset="0"/>
              <a:ea typeface="+mn-ea"/>
              <a:cs typeface="Calibri" pitchFamily="34" charset="0"/>
            </a:endParaRP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13648" y="5937012"/>
            <a:ext cx="3203848"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2" name="Freeform 11"/>
          <p:cNvSpPr>
            <a:spLocks/>
          </p:cNvSpPr>
          <p:nvPr/>
        </p:nvSpPr>
        <p:spPr bwMode="auto">
          <a:xfrm>
            <a:off x="1" y="5924550"/>
            <a:ext cx="2339752"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latin typeface="Calibri" pitchFamily="34" charset="0"/>
              <a:cs typeface="Calibri" pitchFamily="34" charset="0"/>
            </a:endParaRPr>
          </a:p>
        </p:txBody>
      </p:sp>
      <p:sp>
        <p:nvSpPr>
          <p:cNvPr id="14" name="Right Triangle 13"/>
          <p:cNvSpPr>
            <a:spLocks/>
          </p:cNvSpPr>
          <p:nvPr/>
        </p:nvSpPr>
        <p:spPr bwMode="auto">
          <a:xfrm>
            <a:off x="-6042" y="5949279"/>
            <a:ext cx="1913746" cy="922841"/>
          </a:xfrm>
          <a:prstGeom prst="rtTriangle">
            <a:avLst/>
          </a:prstGeom>
          <a:blipFill>
            <a:blip r:embed="rId4" cstate="email">
              <a:alphaModFix amt="50000"/>
              <a:extLst>
                <a:ext uri="{28A0092B-C50C-407E-A947-70E740481C1C}">
                  <a14:useLocalDpi xmlns:a14="http://schemas.microsoft.com/office/drawing/2010/main" val="0"/>
                </a:ext>
              </a:extLst>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latin typeface="Calibri" pitchFamily="34" charset="0"/>
              <a:cs typeface="Calibri" pitchFamily="34" charset="0"/>
            </a:endParaRPr>
          </a:p>
        </p:txBody>
      </p:sp>
      <p:cxnSp>
        <p:nvCxnSpPr>
          <p:cNvPr id="15" name="Straight Connector 14"/>
          <p:cNvCxnSpPr>
            <a:stCxn id="14" idx="0"/>
            <a:endCxn id="14" idx="4"/>
          </p:cNvCxnSpPr>
          <p:nvPr/>
        </p:nvCxnSpPr>
        <p:spPr>
          <a:xfrm rot="16200000" flipH="1">
            <a:off x="489410" y="5453826"/>
            <a:ext cx="922841" cy="1913746"/>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4"/>
            <a:ext cx="8229600" cy="857256"/>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dirty="0"/>
          </a:p>
        </p:txBody>
      </p:sp>
      <p:sp>
        <p:nvSpPr>
          <p:cNvPr id="30" name="Text Placeholder 29"/>
          <p:cNvSpPr>
            <a:spLocks noGrp="1"/>
          </p:cNvSpPr>
          <p:nvPr>
            <p:ph type="body" idx="1"/>
          </p:nvPr>
        </p:nvSpPr>
        <p:spPr>
          <a:xfrm>
            <a:off x="457200" y="1000108"/>
            <a:ext cx="8229600" cy="4929222"/>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7" r:id="rId1"/>
    <p:sldLayoutId id="2147483711" r:id="rId2"/>
  </p:sldLayoutIdLst>
  <p:timing>
    <p:tnLst>
      <p:par>
        <p:cTn id="1" dur="indefinite" restart="never" nodeType="tmRoot"/>
      </p:par>
    </p:tnLst>
  </p:timing>
  <p:txStyles>
    <p:title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p:titleStyle>
    <p:bodyStyle>
      <a:lvl1pPr marL="365760" indent="-256032" algn="l" rtl="0" eaLnBrk="1" latinLnBrk="0" hangingPunct="1">
        <a:spcBef>
          <a:spcPts val="0"/>
        </a:spcBef>
        <a:spcAft>
          <a:spcPts val="600"/>
        </a:spcAft>
        <a:buClr>
          <a:schemeClr val="accent1"/>
        </a:buClr>
        <a:buSzPct val="68000"/>
        <a:buFont typeface="Wingdings 3"/>
        <a:buChar char=""/>
        <a:defRPr kumimoji="0" sz="2700" kern="1200">
          <a:solidFill>
            <a:schemeClr val="tx1"/>
          </a:solidFill>
          <a:latin typeface="Calibri" pitchFamily="34" charset="0"/>
          <a:ea typeface="+mn-ea"/>
          <a:cs typeface="Calibri" pitchFamily="34" charset="0"/>
        </a:defRPr>
      </a:lvl1pPr>
      <a:lvl2pPr marL="621792" indent="-228600" algn="l" rtl="0" eaLnBrk="1" latinLnBrk="0" hangingPunct="1">
        <a:spcBef>
          <a:spcPts val="0"/>
        </a:spcBef>
        <a:spcAft>
          <a:spcPts val="600"/>
        </a:spcAft>
        <a:buClr>
          <a:schemeClr val="accent1"/>
        </a:buClr>
        <a:buFont typeface="Verdana"/>
        <a:buChar char="◦"/>
        <a:defRPr kumimoji="0" sz="2300" kern="1200">
          <a:solidFill>
            <a:schemeClr val="tx1"/>
          </a:solidFill>
          <a:latin typeface="Calibri" pitchFamily="34" charset="0"/>
          <a:ea typeface="+mn-ea"/>
          <a:cs typeface="Calibri" pitchFamily="34" charset="0"/>
        </a:defRPr>
      </a:lvl2pPr>
      <a:lvl3pPr marL="859536" indent="-228600" algn="l" rtl="0" eaLnBrk="1" latinLnBrk="0" hangingPunct="1">
        <a:spcBef>
          <a:spcPts val="0"/>
        </a:spcBef>
        <a:spcAft>
          <a:spcPts val="600"/>
        </a:spcAft>
        <a:buClr>
          <a:schemeClr val="accent2"/>
        </a:buClr>
        <a:buSzPct val="100000"/>
        <a:buFont typeface="Wingdings 2"/>
        <a:buChar char=""/>
        <a:defRPr kumimoji="0" sz="2100" kern="1200">
          <a:solidFill>
            <a:schemeClr val="tx1"/>
          </a:solidFill>
          <a:latin typeface="Calibri" pitchFamily="34" charset="0"/>
          <a:ea typeface="+mn-ea"/>
          <a:cs typeface="Calibri" pitchFamily="34" charset="0"/>
        </a:defRPr>
      </a:lvl3pPr>
      <a:lvl4pPr marL="1143000" indent="-228600" algn="l" rtl="0" eaLnBrk="1" latinLnBrk="0" hangingPunct="1">
        <a:spcBef>
          <a:spcPts val="0"/>
        </a:spcBef>
        <a:spcAft>
          <a:spcPts val="600"/>
        </a:spcAft>
        <a:buClr>
          <a:schemeClr val="accent2"/>
        </a:buClr>
        <a:buFont typeface="Wingdings 2"/>
        <a:buChar char=""/>
        <a:defRPr kumimoji="0" sz="1900" kern="1200">
          <a:solidFill>
            <a:schemeClr val="tx1"/>
          </a:solidFill>
          <a:latin typeface="Calibri" pitchFamily="34" charset="0"/>
          <a:ea typeface="+mn-ea"/>
          <a:cs typeface="Calibri" pitchFamily="34" charset="0"/>
        </a:defRPr>
      </a:lvl4pPr>
      <a:lvl5pPr marL="1371600" indent="-228600" algn="l" rtl="0" eaLnBrk="1" latinLnBrk="0" hangingPunct="1">
        <a:spcBef>
          <a:spcPts val="0"/>
        </a:spcBef>
        <a:spcAft>
          <a:spcPts val="600"/>
        </a:spcAft>
        <a:buClr>
          <a:schemeClr val="accent2"/>
        </a:buClr>
        <a:buFont typeface="Wingdings 2"/>
        <a:buChar char=""/>
        <a:defRPr kumimoji="0" sz="1800" kern="1200">
          <a:solidFill>
            <a:schemeClr val="tx1"/>
          </a:solidFill>
          <a:latin typeface="Calibri" pitchFamily="34" charset="0"/>
          <a:ea typeface="+mn-ea"/>
          <a:cs typeface="Calibri" pitchFamily="34" charset="0"/>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7504" y="5466236"/>
            <a:ext cx="8928992" cy="771076"/>
          </a:xfrm>
        </p:spPr>
        <p:txBody>
          <a:bodyPr rtlCol="0">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LO2 - Be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Able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Design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IT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Systems </a:t>
            </a:r>
            <a:r>
              <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a:t>
            </a:r>
            <a:r>
              <a:rPr lang="en-US" sz="4400"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Meet Business Needs</a:t>
            </a:r>
            <a:endParaRPr lang="en-US" sz="4400"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7" name="Rectangle 6"/>
          <p:cNvSpPr/>
          <p:nvPr/>
        </p:nvSpPr>
        <p:spPr>
          <a:xfrm>
            <a:off x="251520" y="260648"/>
            <a:ext cx="8712968" cy="170843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8" name="TextBox 7"/>
          <p:cNvSpPr txBox="1"/>
          <p:nvPr/>
        </p:nvSpPr>
        <p:spPr>
          <a:xfrm>
            <a:off x="323528" y="332656"/>
            <a:ext cx="8496944" cy="1554272"/>
          </a:xfrm>
          <a:prstGeom prst="rect">
            <a:avLst/>
          </a:prstGeom>
          <a:noFill/>
        </p:spPr>
        <p:txBody>
          <a:bodyPr wrap="square" rtlCol="0">
            <a:spAutoFit/>
          </a:bodyPr>
          <a:lstStyle/>
          <a:p>
            <a:pPr algn="r"/>
            <a:r>
              <a:rPr lang="en-GB" sz="3000" b="1" dirty="0" smtClean="0"/>
              <a:t>OCR Level 02 – Cambridge Technical</a:t>
            </a:r>
            <a:endParaRPr lang="en-GB" sz="3000" b="1" dirty="0"/>
          </a:p>
          <a:p>
            <a:pPr algn="r"/>
            <a:r>
              <a:rPr lang="en-US" sz="3100" b="1" dirty="0"/>
              <a:t>Unit 03 - Building IT </a:t>
            </a:r>
            <a:r>
              <a:rPr lang="en-US" sz="3100" b="1" dirty="0" smtClean="0"/>
              <a:t>Systems</a:t>
            </a:r>
          </a:p>
          <a:p>
            <a:pPr algn="r"/>
            <a:r>
              <a:rPr lang="en-GB" sz="3200" b="1" dirty="0" smtClean="0">
                <a:solidFill>
                  <a:schemeClr val="tx1">
                    <a:lumMod val="50000"/>
                    <a:lumOff val="50000"/>
                  </a:schemeClr>
                </a:solidFill>
              </a:rPr>
              <a:t>2016 </a:t>
            </a:r>
            <a:r>
              <a:rPr lang="en-GB" sz="3200" b="1" dirty="0" smtClean="0">
                <a:solidFill>
                  <a:schemeClr val="tx1">
                    <a:lumMod val="50000"/>
                    <a:lumOff val="50000"/>
                  </a:schemeClr>
                </a:solidFill>
              </a:rPr>
              <a:t>Specification </a:t>
            </a:r>
            <a:r>
              <a:rPr lang="en-GB" sz="3200" b="1" dirty="0">
                <a:solidFill>
                  <a:schemeClr val="tx1">
                    <a:lumMod val="50000"/>
                    <a:lumOff val="50000"/>
                  </a:schemeClr>
                </a:solidFill>
              </a:rPr>
              <a:t>- T/615/1382 </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283" y="309942"/>
            <a:ext cx="1665629" cy="1599701"/>
          </a:xfrm>
          <a:prstGeom prst="rect">
            <a:avLst/>
          </a:prstGeom>
        </p:spPr>
      </p:pic>
      <p:pic>
        <p:nvPicPr>
          <p:cNvPr id="3076" name="Picture 4" descr="Related image"/>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3563888" y="2041093"/>
            <a:ext cx="5472609" cy="31798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565" y="1052736"/>
            <a:ext cx="6465667" cy="5967788"/>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600" dirty="0" smtClean="0"/>
              <a:t>For example, the report should be laid out as such but with more detail. Answer each statement:</a:t>
            </a:r>
          </a:p>
          <a:p>
            <a:pPr marL="354013" indent="-354013">
              <a:buClr>
                <a:srgbClr val="7030A0"/>
              </a:buClr>
              <a:buFont typeface="Wingdings 3" panose="05040102010807070707" pitchFamily="18" charset="2"/>
              <a:buChar char=""/>
            </a:pPr>
            <a:r>
              <a:rPr lang="en-US" sz="1600" b="1" dirty="0" smtClean="0"/>
              <a:t>The student registration system </a:t>
            </a:r>
            <a:r>
              <a:rPr lang="en-US" sz="1600" dirty="0" smtClean="0"/>
              <a:t>– </a:t>
            </a:r>
          </a:p>
          <a:p>
            <a:pPr marL="622300" lvl="1" indent="-268288">
              <a:buClr>
                <a:srgbClr val="7030A0"/>
              </a:buClr>
              <a:buFont typeface="Wingdings" panose="05000000000000000000" pitchFamily="2" charset="2"/>
              <a:buChar char="§"/>
            </a:pPr>
            <a:r>
              <a:rPr lang="en-US" sz="1600" b="1" dirty="0" smtClean="0"/>
              <a:t>Purpose</a:t>
            </a:r>
            <a:r>
              <a:rPr lang="en-US" sz="1600" dirty="0" smtClean="0"/>
              <a:t> – State the need for a student registration system, what are the legal requirements, why does tracking students help the school, what are the benefits and possible risks.</a:t>
            </a:r>
          </a:p>
          <a:p>
            <a:pPr marL="622300" lvl="1" indent="-268288">
              <a:buClr>
                <a:srgbClr val="7030A0"/>
              </a:buClr>
              <a:buFont typeface="Wingdings" panose="05000000000000000000" pitchFamily="2" charset="2"/>
              <a:buChar char="§"/>
            </a:pPr>
            <a:r>
              <a:rPr lang="en-US" sz="1600" b="1" dirty="0" smtClean="0"/>
              <a:t>Viability</a:t>
            </a:r>
            <a:r>
              <a:rPr lang="en-US" sz="1600" dirty="0"/>
              <a:t> </a:t>
            </a:r>
            <a:r>
              <a:rPr lang="en-US" sz="1600" dirty="0" smtClean="0"/>
              <a:t>– How difficult would it be to install, what is the timescale, what information is required to make it functional.</a:t>
            </a:r>
          </a:p>
          <a:p>
            <a:pPr marL="622300" lvl="1" indent="-268288">
              <a:buClr>
                <a:srgbClr val="7030A0"/>
              </a:buClr>
              <a:buFont typeface="Wingdings" panose="05000000000000000000" pitchFamily="2" charset="2"/>
              <a:buChar char="§"/>
            </a:pPr>
            <a:r>
              <a:rPr lang="en-US" sz="1600" dirty="0" smtClean="0"/>
              <a:t>Intended users</a:t>
            </a:r>
            <a:r>
              <a:rPr lang="en-US" sz="1600" dirty="0"/>
              <a:t> </a:t>
            </a:r>
            <a:r>
              <a:rPr lang="en-US" sz="1600" dirty="0" smtClean="0"/>
              <a:t>– Who are the users, who inputs the information, who accesses the information, who gets to deal with the information after it has been input.</a:t>
            </a:r>
          </a:p>
          <a:p>
            <a:pPr marL="622300" lvl="1" indent="-268288">
              <a:buClr>
                <a:srgbClr val="7030A0"/>
              </a:buClr>
              <a:buFont typeface="Wingdings" panose="05000000000000000000" pitchFamily="2" charset="2"/>
              <a:buChar char="§"/>
            </a:pPr>
            <a:r>
              <a:rPr lang="en-US" sz="1600" b="1" dirty="0" smtClean="0"/>
              <a:t>Cost</a:t>
            </a:r>
            <a:r>
              <a:rPr lang="en-US" sz="1600" dirty="0"/>
              <a:t> </a:t>
            </a:r>
            <a:r>
              <a:rPr lang="en-US" sz="1600" dirty="0" smtClean="0"/>
              <a:t>– How much is a system likely to cost in terms of program and data and human input. How much is </a:t>
            </a:r>
            <a:r>
              <a:rPr lang="en-US" sz="1600" dirty="0"/>
              <a:t>i</a:t>
            </a:r>
            <a:r>
              <a:rPr lang="en-US" sz="1600" dirty="0" smtClean="0"/>
              <a:t>t likely to cost to run each year.</a:t>
            </a:r>
          </a:p>
          <a:p>
            <a:pPr marL="622300" lvl="1" indent="-268288">
              <a:buClr>
                <a:srgbClr val="7030A0"/>
              </a:buClr>
              <a:buFont typeface="Wingdings" panose="05000000000000000000" pitchFamily="2" charset="2"/>
              <a:buChar char="§"/>
            </a:pPr>
            <a:r>
              <a:rPr lang="en-US" sz="1600" b="1" dirty="0" smtClean="0"/>
              <a:t>Hardware </a:t>
            </a:r>
            <a:r>
              <a:rPr lang="en-US" sz="1600" b="1" dirty="0"/>
              <a:t>and software </a:t>
            </a:r>
            <a:r>
              <a:rPr lang="en-US" sz="1600" b="1" dirty="0" smtClean="0"/>
              <a:t>equipment</a:t>
            </a:r>
            <a:r>
              <a:rPr lang="en-US" sz="1600" b="1" dirty="0"/>
              <a:t> </a:t>
            </a:r>
            <a:r>
              <a:rPr lang="en-US" sz="1600" dirty="0" smtClean="0"/>
              <a:t>– What equipment is likely to be needed, research a version and find the hardware and software required. How much storage will it take for the program and the data.</a:t>
            </a:r>
          </a:p>
          <a:p>
            <a:pPr marL="622300" lvl="1" indent="-268288">
              <a:buClr>
                <a:srgbClr val="7030A0"/>
              </a:buClr>
              <a:buFont typeface="Wingdings" panose="05000000000000000000" pitchFamily="2" charset="2"/>
              <a:buChar char="§"/>
            </a:pPr>
            <a:r>
              <a:rPr lang="en-US" sz="1600" b="1" dirty="0" smtClean="0"/>
              <a:t>Security</a:t>
            </a:r>
            <a:r>
              <a:rPr lang="en-US" sz="1600" dirty="0"/>
              <a:t> </a:t>
            </a:r>
            <a:r>
              <a:rPr lang="en-US" sz="1600" dirty="0" smtClean="0"/>
              <a:t>– How should it be restricted in terms of student, teacher, technician, manager access, when should the information be backed up</a:t>
            </a:r>
          </a:p>
          <a:p>
            <a:pPr marL="622300" lvl="1" indent="-268288">
              <a:buClr>
                <a:srgbClr val="7030A0"/>
              </a:buClr>
              <a:buFont typeface="Wingdings" panose="05000000000000000000" pitchFamily="2" charset="2"/>
              <a:buChar char="§"/>
            </a:pPr>
            <a:r>
              <a:rPr lang="en-US" sz="1600" b="1" dirty="0" smtClean="0"/>
              <a:t>Recovery</a:t>
            </a:r>
            <a:r>
              <a:rPr lang="en-US" sz="1600" dirty="0"/>
              <a:t> </a:t>
            </a:r>
            <a:r>
              <a:rPr lang="en-US" sz="1600" dirty="0" smtClean="0"/>
              <a:t>– What management and recovery level should be integrated if the system crashes.</a:t>
            </a:r>
            <a:endParaRPr lang="en-US" sz="1600" dirty="0"/>
          </a:p>
        </p:txBody>
      </p:sp>
      <p:pic>
        <p:nvPicPr>
          <p:cNvPr id="2050" name="Picture 2" descr="Image result for student registration system"/>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660232" y="1052736"/>
            <a:ext cx="2232248" cy="166776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sims grade tracki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7200" r="50423" b="12673"/>
          <a:stretch/>
        </p:blipFill>
        <p:spPr bwMode="auto">
          <a:xfrm>
            <a:off x="6660232" y="2840974"/>
            <a:ext cx="2232248" cy="1596138"/>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mage result for school management order tracki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60232" y="4557585"/>
            <a:ext cx="2232248" cy="1486686"/>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title"/>
          </p:nvPr>
        </p:nvSpPr>
        <p:spPr>
          <a:xfrm>
            <a:off x="35496" y="0"/>
            <a:ext cx="7704856" cy="548680"/>
          </a:xfrm>
        </p:spPr>
        <p:txBody>
          <a:bodyPr>
            <a:noAutofit/>
          </a:bodyPr>
          <a:lstStyle/>
          <a:p>
            <a:r>
              <a:rPr lang="en-GB" sz="4800" dirty="0" smtClean="0"/>
              <a:t>P2.1 – IT System Proposal</a:t>
            </a:r>
            <a:endParaRPr lang="en-GB" b="1" dirty="0" smtClean="0"/>
          </a:p>
        </p:txBody>
      </p:sp>
    </p:spTree>
    <p:extLst>
      <p:ext uri="{BB962C8B-B14F-4D97-AF65-F5344CB8AC3E}">
        <p14:creationId xmlns:p14="http://schemas.microsoft.com/office/powerpoint/2010/main" val="3804193403"/>
      </p:ext>
    </p:extLst>
  </p:cSld>
  <p:clrMapOvr>
    <a:masterClrMapping/>
  </p:clrMapOvr>
  <p:transition advClick="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565" y="1052736"/>
            <a:ext cx="6465667" cy="5521512"/>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680" dirty="0" smtClean="0"/>
              <a:t>Progress </a:t>
            </a:r>
            <a:r>
              <a:rPr lang="en-US" sz="1680" dirty="0"/>
              <a:t>Academy has stated the priority requirements that their IT system must have. These include:</a:t>
            </a:r>
          </a:p>
          <a:p>
            <a:pPr marL="622300" lvl="1" indent="-268288">
              <a:buClr>
                <a:srgbClr val="7030A0"/>
              </a:buClr>
              <a:buFont typeface="Wingdings" panose="05000000000000000000" pitchFamily="2" charset="2"/>
              <a:buChar char="§"/>
            </a:pPr>
            <a:r>
              <a:rPr lang="en-US" sz="1680" dirty="0"/>
              <a:t>printing documentation and scanning documents or images;</a:t>
            </a:r>
          </a:p>
          <a:p>
            <a:pPr marL="622300" lvl="1" indent="-268288">
              <a:buClr>
                <a:srgbClr val="7030A0"/>
              </a:buClr>
              <a:buFont typeface="Wingdings" panose="05000000000000000000" pitchFamily="2" charset="2"/>
              <a:buChar char="§"/>
            </a:pPr>
            <a:r>
              <a:rPr lang="en-US" sz="1680" dirty="0"/>
              <a:t>storing up to 500GB of information and images;</a:t>
            </a:r>
          </a:p>
          <a:p>
            <a:pPr marL="622300" lvl="1" indent="-268288">
              <a:buClr>
                <a:srgbClr val="7030A0"/>
              </a:buClr>
              <a:buFont typeface="Wingdings" panose="05000000000000000000" pitchFamily="2" charset="2"/>
              <a:buChar char="§"/>
            </a:pPr>
            <a:r>
              <a:rPr lang="en-US" sz="1680" dirty="0"/>
              <a:t>transferring data to hand held devices, e.g. tablets or laptops;</a:t>
            </a:r>
          </a:p>
          <a:p>
            <a:pPr marL="622300" lvl="1" indent="-268288">
              <a:buClr>
                <a:srgbClr val="7030A0"/>
              </a:buClr>
              <a:buFont typeface="Wingdings" panose="05000000000000000000" pitchFamily="2" charset="2"/>
              <a:buChar char="§"/>
            </a:pPr>
            <a:r>
              <a:rPr lang="en-US" sz="1680" dirty="0"/>
              <a:t>specialist display devices where appropriate;</a:t>
            </a:r>
          </a:p>
          <a:p>
            <a:pPr marL="622300" lvl="1" indent="-268288">
              <a:buClr>
                <a:srgbClr val="7030A0"/>
              </a:buClr>
              <a:buFont typeface="Wingdings" panose="05000000000000000000" pitchFamily="2" charset="2"/>
              <a:buChar char="§"/>
            </a:pPr>
            <a:r>
              <a:rPr lang="en-US" sz="1680" dirty="0"/>
              <a:t>hosting video conferencing;</a:t>
            </a:r>
          </a:p>
          <a:p>
            <a:pPr marL="622300" lvl="1" indent="-268288">
              <a:buClr>
                <a:srgbClr val="7030A0"/>
              </a:buClr>
              <a:buFont typeface="Wingdings" panose="05000000000000000000" pitchFamily="2" charset="2"/>
              <a:buChar char="§"/>
            </a:pPr>
            <a:r>
              <a:rPr lang="en-US" sz="1680" dirty="0"/>
              <a:t>a simple and easy to use graphical user interface;</a:t>
            </a:r>
          </a:p>
          <a:p>
            <a:pPr marL="622300" lvl="1" indent="-268288">
              <a:buClr>
                <a:srgbClr val="7030A0"/>
              </a:buClr>
              <a:buFont typeface="Wingdings" panose="05000000000000000000" pitchFamily="2" charset="2"/>
              <a:buChar char="§"/>
            </a:pPr>
            <a:r>
              <a:rPr lang="en-US" sz="1680" dirty="0"/>
              <a:t>networking functionality to enable files transfer and sharing;</a:t>
            </a:r>
          </a:p>
          <a:p>
            <a:pPr marL="622300" lvl="1" indent="-268288">
              <a:buClr>
                <a:srgbClr val="7030A0"/>
              </a:buClr>
              <a:buFont typeface="Wingdings" panose="05000000000000000000" pitchFamily="2" charset="2"/>
              <a:buChar char="§"/>
            </a:pPr>
            <a:r>
              <a:rPr lang="en-US" sz="1680" dirty="0"/>
              <a:t>a range of suitable software applications appropriate for teaching staff and students;</a:t>
            </a:r>
          </a:p>
          <a:p>
            <a:pPr marL="622300" lvl="1" indent="-268288">
              <a:buClr>
                <a:srgbClr val="7030A0"/>
              </a:buClr>
              <a:buFont typeface="Wingdings" panose="05000000000000000000" pitchFamily="2" charset="2"/>
              <a:buChar char="§"/>
            </a:pPr>
            <a:r>
              <a:rPr lang="en-US" sz="1680" dirty="0"/>
              <a:t>internet access including appropriate security measures;</a:t>
            </a:r>
          </a:p>
          <a:p>
            <a:pPr marL="622300" lvl="1" indent="-268288">
              <a:buClr>
                <a:srgbClr val="7030A0"/>
              </a:buClr>
              <a:buFont typeface="Wingdings" panose="05000000000000000000" pitchFamily="2" charset="2"/>
              <a:buChar char="§"/>
            </a:pPr>
            <a:r>
              <a:rPr lang="en-US" sz="1680" dirty="0"/>
              <a:t>authorised user only access;</a:t>
            </a:r>
          </a:p>
          <a:p>
            <a:pPr marL="622300" lvl="1" indent="-268288">
              <a:buClr>
                <a:srgbClr val="7030A0"/>
              </a:buClr>
              <a:buFont typeface="Wingdings" panose="05000000000000000000" pitchFamily="2" charset="2"/>
              <a:buChar char="§"/>
            </a:pPr>
            <a:r>
              <a:rPr lang="en-US" sz="1680" dirty="0"/>
              <a:t>appropriate backup and recovery systems</a:t>
            </a:r>
            <a:r>
              <a:rPr lang="en-US" sz="1680" dirty="0" smtClean="0"/>
              <a:t>.</a:t>
            </a:r>
          </a:p>
          <a:p>
            <a:pPr>
              <a:buClr>
                <a:srgbClr val="7030A0"/>
              </a:buClr>
              <a:buSzPct val="68000"/>
            </a:pPr>
            <a:r>
              <a:rPr lang="en-US" sz="1680" b="1" dirty="0" smtClean="0">
                <a:solidFill>
                  <a:srgbClr val="FF0000"/>
                </a:solidFill>
              </a:rPr>
              <a:t>M1.1 – Task 02 </a:t>
            </a:r>
            <a:r>
              <a:rPr lang="en-US" sz="1680" dirty="0" smtClean="0">
                <a:solidFill>
                  <a:srgbClr val="FF0000"/>
                </a:solidFill>
              </a:rPr>
              <a:t>– In your proposal, describe how the priority requirements might be met by integrating each of the three systems.</a:t>
            </a:r>
          </a:p>
          <a:p>
            <a:pPr marL="285750" indent="-285750">
              <a:buClr>
                <a:srgbClr val="7030A0"/>
              </a:buClr>
              <a:buSzPct val="68000"/>
              <a:buFont typeface="Arial" panose="020B0604020202020204" pitchFamily="34" charset="0"/>
              <a:buChar char="►"/>
            </a:pPr>
            <a:r>
              <a:rPr lang="en-US" sz="1680" dirty="0" smtClean="0"/>
              <a:t>For this task, you do not have to specify each requirement, some will be met by student tracking, some by inventory tracking. Decide which should be met and how.</a:t>
            </a:r>
            <a:endParaRPr lang="en-US" sz="1680" dirty="0"/>
          </a:p>
        </p:txBody>
      </p:sp>
      <p:pic>
        <p:nvPicPr>
          <p:cNvPr id="2050" name="Picture 2" descr="Image result for student registration system"/>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660232" y="1052736"/>
            <a:ext cx="2232248" cy="166776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sims grade tracki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7200" r="50423" b="12673"/>
          <a:stretch/>
        </p:blipFill>
        <p:spPr bwMode="auto">
          <a:xfrm>
            <a:off x="6660232" y="2840974"/>
            <a:ext cx="2232248" cy="1596138"/>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mage result for school management order tracki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60232" y="4557585"/>
            <a:ext cx="2232248" cy="1486686"/>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title"/>
          </p:nvPr>
        </p:nvSpPr>
        <p:spPr>
          <a:xfrm>
            <a:off x="35496" y="0"/>
            <a:ext cx="7848872" cy="548680"/>
          </a:xfrm>
        </p:spPr>
        <p:txBody>
          <a:bodyPr>
            <a:noAutofit/>
          </a:bodyPr>
          <a:lstStyle/>
          <a:p>
            <a:r>
              <a:rPr lang="en-GB" sz="3900" dirty="0" smtClean="0"/>
              <a:t>M1.1 – Meeting System Specification</a:t>
            </a:r>
            <a:endParaRPr lang="en-GB" sz="3900" b="1" dirty="0" smtClean="0"/>
          </a:p>
        </p:txBody>
      </p:sp>
    </p:spTree>
    <p:extLst>
      <p:ext uri="{BB962C8B-B14F-4D97-AF65-F5344CB8AC3E}">
        <p14:creationId xmlns:p14="http://schemas.microsoft.com/office/powerpoint/2010/main" val="3930557064"/>
      </p:ext>
    </p:extLst>
  </p:cSld>
  <p:clrMapOvr>
    <a:masterClrMapping/>
  </p:clrMapOvr>
  <p:transition advClick="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565" y="1038331"/>
            <a:ext cx="7077424" cy="5543056"/>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540" dirty="0" smtClean="0"/>
              <a:t>For example, a Student registration System would meet the following proposal requirements:</a:t>
            </a:r>
            <a:endParaRPr lang="en-US" sz="1540" dirty="0"/>
          </a:p>
          <a:p>
            <a:pPr marL="622300" lvl="1" indent="-268288">
              <a:buClr>
                <a:srgbClr val="7030A0"/>
              </a:buClr>
              <a:buFont typeface="Wingdings" panose="05000000000000000000" pitchFamily="2" charset="2"/>
              <a:buChar char="§"/>
            </a:pPr>
            <a:r>
              <a:rPr lang="en-US" sz="1540" b="1" dirty="0" smtClean="0"/>
              <a:t>scanning </a:t>
            </a:r>
            <a:r>
              <a:rPr lang="en-US" sz="1540" b="1" dirty="0"/>
              <a:t>documents or </a:t>
            </a:r>
            <a:r>
              <a:rPr lang="en-US" sz="1540" b="1" dirty="0" smtClean="0"/>
              <a:t>images </a:t>
            </a:r>
            <a:r>
              <a:rPr lang="en-US" sz="1540" dirty="0" smtClean="0"/>
              <a:t>– Student photographs would need to be incorporated into the system to help the teacher track students in classes so they can be recognised. This will allow the teacher to accurately register the students, improving the security of the data,</a:t>
            </a:r>
            <a:endParaRPr lang="en-US" sz="1540" dirty="0"/>
          </a:p>
          <a:p>
            <a:pPr marL="622300" lvl="1" indent="-268288">
              <a:buClr>
                <a:srgbClr val="7030A0"/>
              </a:buClr>
              <a:buFont typeface="Wingdings" panose="05000000000000000000" pitchFamily="2" charset="2"/>
              <a:buChar char="§"/>
            </a:pPr>
            <a:r>
              <a:rPr lang="en-US" sz="1540" b="1" dirty="0"/>
              <a:t>storing up to 500GB of information and </a:t>
            </a:r>
            <a:r>
              <a:rPr lang="en-US" sz="1540" b="1" dirty="0" smtClean="0"/>
              <a:t>images </a:t>
            </a:r>
            <a:r>
              <a:rPr lang="en-US" sz="1540" dirty="0" smtClean="0"/>
              <a:t>– only images of the students will be stored reducing down the size of the data, the student tracking data will be very small as it is just numbers and symbols which reduces the file size.</a:t>
            </a:r>
            <a:endParaRPr lang="en-US" sz="1540" dirty="0"/>
          </a:p>
          <a:p>
            <a:pPr marL="622300" lvl="1" indent="-268288">
              <a:buClr>
                <a:srgbClr val="7030A0"/>
              </a:buClr>
              <a:buFont typeface="Wingdings" panose="05000000000000000000" pitchFamily="2" charset="2"/>
              <a:buChar char="§"/>
            </a:pPr>
            <a:r>
              <a:rPr lang="en-US" sz="1540" b="1" dirty="0"/>
              <a:t>transferring data to hand held devices, e.g. tablets or </a:t>
            </a:r>
            <a:r>
              <a:rPr lang="en-US" sz="1540" b="1" dirty="0" smtClean="0"/>
              <a:t>laptops</a:t>
            </a:r>
            <a:r>
              <a:rPr lang="en-US" sz="1540" dirty="0" smtClean="0"/>
              <a:t> – Staff may need to access this data on the move, for example PE teachers so the information needs to be accessible either via cloud, Wi-Fi or copied across for each lesson and copied back when registered.</a:t>
            </a:r>
          </a:p>
          <a:p>
            <a:pPr marL="285750" indent="-285750">
              <a:buClr>
                <a:srgbClr val="7030A0"/>
              </a:buClr>
              <a:buSzPct val="68000"/>
              <a:buFont typeface="Arial" panose="020B0604020202020204" pitchFamily="34" charset="0"/>
              <a:buChar char="►"/>
            </a:pPr>
            <a:r>
              <a:rPr lang="en-US" sz="1540" dirty="0" smtClean="0"/>
              <a:t>This is the expected level of detail you will need to write for each. For student registration you will need to also cover with reasons for:</a:t>
            </a:r>
            <a:endParaRPr lang="en-US" sz="1540" dirty="0"/>
          </a:p>
          <a:p>
            <a:pPr marL="622300" lvl="1" indent="-268288">
              <a:buClr>
                <a:srgbClr val="7030A0"/>
              </a:buClr>
              <a:buFont typeface="Wingdings" panose="05000000000000000000" pitchFamily="2" charset="2"/>
              <a:buChar char="§"/>
            </a:pPr>
            <a:r>
              <a:rPr lang="en-US" sz="1540" b="1" dirty="0" smtClean="0"/>
              <a:t>a </a:t>
            </a:r>
            <a:r>
              <a:rPr lang="en-US" sz="1540" b="1" dirty="0"/>
              <a:t>simple and easy to use graphical user </a:t>
            </a:r>
            <a:r>
              <a:rPr lang="en-US" sz="1540" b="1" dirty="0" smtClean="0"/>
              <a:t>interface</a:t>
            </a:r>
            <a:r>
              <a:rPr lang="en-US" sz="1540" dirty="0" smtClean="0"/>
              <a:t> - </a:t>
            </a:r>
            <a:endParaRPr lang="en-US" sz="1540" dirty="0"/>
          </a:p>
          <a:p>
            <a:pPr marL="622300" lvl="1" indent="-268288">
              <a:buClr>
                <a:srgbClr val="7030A0"/>
              </a:buClr>
              <a:buFont typeface="Wingdings" panose="05000000000000000000" pitchFamily="2" charset="2"/>
              <a:buChar char="§"/>
            </a:pPr>
            <a:r>
              <a:rPr lang="en-US" sz="1540" b="1" dirty="0"/>
              <a:t>networking functionality to enable files transfer and </a:t>
            </a:r>
            <a:r>
              <a:rPr lang="en-US" sz="1540" b="1" dirty="0" smtClean="0"/>
              <a:t>sharing</a:t>
            </a:r>
            <a:r>
              <a:rPr lang="en-US" sz="1540" dirty="0" smtClean="0"/>
              <a:t> - </a:t>
            </a:r>
            <a:endParaRPr lang="en-US" sz="1540" dirty="0"/>
          </a:p>
          <a:p>
            <a:pPr marL="622300" lvl="1" indent="-268288">
              <a:buClr>
                <a:srgbClr val="7030A0"/>
              </a:buClr>
              <a:buFont typeface="Wingdings" panose="05000000000000000000" pitchFamily="2" charset="2"/>
              <a:buChar char="§"/>
            </a:pPr>
            <a:r>
              <a:rPr lang="en-US" sz="1540" b="1" dirty="0"/>
              <a:t>a range of suitable software applications appropriate for teaching staff and </a:t>
            </a:r>
            <a:r>
              <a:rPr lang="en-US" sz="1540" b="1" dirty="0" smtClean="0"/>
              <a:t>students</a:t>
            </a:r>
            <a:r>
              <a:rPr lang="en-US" sz="1540" dirty="0" smtClean="0"/>
              <a:t> - </a:t>
            </a:r>
            <a:endParaRPr lang="en-US" sz="1540" dirty="0"/>
          </a:p>
          <a:p>
            <a:pPr marL="622300" lvl="1" indent="-268288">
              <a:buClr>
                <a:srgbClr val="7030A0"/>
              </a:buClr>
              <a:buFont typeface="Wingdings" panose="05000000000000000000" pitchFamily="2" charset="2"/>
              <a:buChar char="§"/>
            </a:pPr>
            <a:r>
              <a:rPr lang="en-US" sz="1540" b="1" dirty="0"/>
              <a:t>internet access including appropriate security </a:t>
            </a:r>
            <a:r>
              <a:rPr lang="en-US" sz="1540" b="1" dirty="0" smtClean="0"/>
              <a:t>measures</a:t>
            </a:r>
            <a:r>
              <a:rPr lang="en-US" sz="1540" dirty="0" smtClean="0"/>
              <a:t> - </a:t>
            </a:r>
            <a:endParaRPr lang="en-US" sz="1540" dirty="0"/>
          </a:p>
          <a:p>
            <a:pPr marL="622300" lvl="1" indent="-268288">
              <a:buClr>
                <a:srgbClr val="7030A0"/>
              </a:buClr>
              <a:buFont typeface="Wingdings" panose="05000000000000000000" pitchFamily="2" charset="2"/>
              <a:buChar char="§"/>
            </a:pPr>
            <a:r>
              <a:rPr lang="en-US" sz="1540" b="1" dirty="0"/>
              <a:t>authorised user only </a:t>
            </a:r>
            <a:r>
              <a:rPr lang="en-US" sz="1540" b="1" dirty="0" smtClean="0"/>
              <a:t>access</a:t>
            </a:r>
            <a:r>
              <a:rPr lang="en-US" sz="1540" dirty="0" smtClean="0"/>
              <a:t> - </a:t>
            </a:r>
            <a:endParaRPr lang="en-US" sz="1540" dirty="0"/>
          </a:p>
          <a:p>
            <a:pPr marL="622300" lvl="1" indent="-268288">
              <a:buClr>
                <a:srgbClr val="7030A0"/>
              </a:buClr>
              <a:buFont typeface="Wingdings" panose="05000000000000000000" pitchFamily="2" charset="2"/>
              <a:buChar char="§"/>
            </a:pPr>
            <a:r>
              <a:rPr lang="en-US" sz="1540" b="1" dirty="0"/>
              <a:t>appropriate backup and recovery </a:t>
            </a:r>
            <a:r>
              <a:rPr lang="en-US" sz="1540" b="1" dirty="0" smtClean="0"/>
              <a:t>systems</a:t>
            </a:r>
            <a:r>
              <a:rPr lang="en-US" sz="1540" dirty="0"/>
              <a:t> </a:t>
            </a:r>
            <a:r>
              <a:rPr lang="en-US" sz="1540" dirty="0" smtClean="0"/>
              <a:t>- </a:t>
            </a:r>
          </a:p>
        </p:txBody>
      </p:sp>
      <p:sp>
        <p:nvSpPr>
          <p:cNvPr id="9" name="Title 1"/>
          <p:cNvSpPr>
            <a:spLocks noGrp="1"/>
          </p:cNvSpPr>
          <p:nvPr>
            <p:ph type="title"/>
          </p:nvPr>
        </p:nvSpPr>
        <p:spPr>
          <a:xfrm>
            <a:off x="35496" y="0"/>
            <a:ext cx="7704856" cy="548680"/>
          </a:xfrm>
        </p:spPr>
        <p:txBody>
          <a:bodyPr>
            <a:noAutofit/>
          </a:bodyPr>
          <a:lstStyle/>
          <a:p>
            <a:r>
              <a:rPr lang="en-GB" dirty="0" smtClean="0"/>
              <a:t>P2.2 – IT System Proposal Needs</a:t>
            </a:r>
            <a:endParaRPr lang="en-GB" sz="4000" b="1" dirty="0" smtClean="0"/>
          </a:p>
        </p:txBody>
      </p:sp>
      <p:graphicFrame>
        <p:nvGraphicFramePr>
          <p:cNvPr id="7" name="Table 6"/>
          <p:cNvGraphicFramePr>
            <a:graphicFrameLocks noGrp="1"/>
          </p:cNvGraphicFramePr>
          <p:nvPr>
            <p:extLst>
              <p:ext uri="{D42A27DB-BD31-4B8C-83A1-F6EECF244321}">
                <p14:modId xmlns:p14="http://schemas.microsoft.com/office/powerpoint/2010/main" val="242707776"/>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4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Why do teachers do registers each lesson</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What happens if my attendance drops below 95%. Who will know?</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What Management System does my school have</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Can I see my own grades</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How much data is automated and how much needs to be typed.</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8"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2186362"/>
      </p:ext>
    </p:extLst>
  </p:cSld>
  <p:clrMapOvr>
    <a:masterClrMapping/>
  </p:clrMapOvr>
  <p:transition advClick="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7428" y="1052736"/>
            <a:ext cx="8729042" cy="5262979"/>
          </a:xfrm>
          <a:prstGeom prst="rect">
            <a:avLst/>
          </a:prstGeom>
        </p:spPr>
        <p:txBody>
          <a:bodyPr wrap="square">
            <a:spAutoFit/>
          </a:bodyPr>
          <a:lstStyle/>
          <a:p>
            <a:pPr>
              <a:buClr>
                <a:srgbClr val="7030A0"/>
              </a:buClr>
              <a:buSzPct val="68000"/>
            </a:pPr>
            <a:r>
              <a:rPr lang="en-US" sz="4000" b="1" dirty="0">
                <a:solidFill>
                  <a:srgbClr val="FF0000"/>
                </a:solidFill>
              </a:rPr>
              <a:t>P2.1 – Task 01 -</a:t>
            </a:r>
            <a:r>
              <a:rPr lang="en-US" sz="4000" dirty="0">
                <a:solidFill>
                  <a:srgbClr val="FF0000"/>
                </a:solidFill>
              </a:rPr>
              <a:t> </a:t>
            </a:r>
            <a:r>
              <a:rPr lang="en-US" sz="4000" dirty="0" smtClean="0">
                <a:solidFill>
                  <a:srgbClr val="FF0000"/>
                </a:solidFill>
              </a:rPr>
              <a:t>Propose </a:t>
            </a:r>
            <a:r>
              <a:rPr lang="en-US" sz="4000" dirty="0">
                <a:solidFill>
                  <a:srgbClr val="FF0000"/>
                </a:solidFill>
              </a:rPr>
              <a:t>an IT system to meet specified business needs of </a:t>
            </a:r>
            <a:r>
              <a:rPr lang="en-US" sz="3600" dirty="0">
                <a:solidFill>
                  <a:srgbClr val="FF0000"/>
                </a:solidFill>
                <a:latin typeface="Arial" panose="020B0604020202020204" pitchFamily="34" charset="0"/>
                <a:cs typeface="Arial" panose="020B0604020202020204" pitchFamily="34" charset="0"/>
              </a:rPr>
              <a:t>purpose, viability, intended users, cost, hardware and software equipment, security, recovery.</a:t>
            </a:r>
            <a:endParaRPr lang="en-GB" sz="3600" dirty="0">
              <a:solidFill>
                <a:srgbClr val="FF0000"/>
              </a:solidFill>
              <a:latin typeface="Arial" panose="020B0604020202020204" pitchFamily="34" charset="0"/>
              <a:cs typeface="Arial" panose="020B0604020202020204" pitchFamily="34" charset="0"/>
            </a:endParaRPr>
          </a:p>
          <a:p>
            <a:pPr>
              <a:buClr>
                <a:srgbClr val="7030A0"/>
              </a:buClr>
              <a:buSzPct val="68000"/>
            </a:pPr>
            <a:r>
              <a:rPr lang="en-US" sz="3600" b="1" dirty="0" smtClean="0">
                <a:solidFill>
                  <a:srgbClr val="FF0000"/>
                </a:solidFill>
              </a:rPr>
              <a:t>M1.1 </a:t>
            </a:r>
            <a:r>
              <a:rPr lang="en-US" sz="3600" b="1" dirty="0">
                <a:solidFill>
                  <a:srgbClr val="FF0000"/>
                </a:solidFill>
              </a:rPr>
              <a:t>– Task 02 </a:t>
            </a:r>
            <a:r>
              <a:rPr lang="en-US" sz="3600" dirty="0">
                <a:solidFill>
                  <a:srgbClr val="FF0000"/>
                </a:solidFill>
              </a:rPr>
              <a:t>– In your proposal, describe how the priority requirements might be met by integrating each of the three systems.</a:t>
            </a:r>
          </a:p>
        </p:txBody>
      </p:sp>
      <p:sp>
        <p:nvSpPr>
          <p:cNvPr id="14" name="Title 2"/>
          <p:cNvSpPr>
            <a:spLocks noGrp="1"/>
          </p:cNvSpPr>
          <p:nvPr>
            <p:ph type="title"/>
          </p:nvPr>
        </p:nvSpPr>
        <p:spPr>
          <a:xfrm>
            <a:off x="35496" y="44624"/>
            <a:ext cx="7992888" cy="548680"/>
          </a:xfrm>
        </p:spPr>
        <p:txBody>
          <a:bodyPr>
            <a:noAutofit/>
          </a:bodyPr>
          <a:lstStyle/>
          <a:p>
            <a:pPr>
              <a:buClr>
                <a:srgbClr val="C00000"/>
              </a:buClr>
            </a:pPr>
            <a:r>
              <a:rPr lang="en-IE" sz="4000" dirty="0" smtClean="0"/>
              <a:t>LO2 – Assessment Criteria</a:t>
            </a:r>
            <a:endParaRPr lang="en-GB" sz="4000" dirty="0"/>
          </a:p>
        </p:txBody>
      </p:sp>
    </p:spTree>
    <p:extLst>
      <p:ext uri="{BB962C8B-B14F-4D97-AF65-F5344CB8AC3E}">
        <p14:creationId xmlns:p14="http://schemas.microsoft.com/office/powerpoint/2010/main" val="2794140128"/>
      </p:ext>
    </p:extLst>
  </p:cSld>
  <p:clrMapOvr>
    <a:masterClrMapping/>
  </p:clrMapOvr>
  <p:transition advClick="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07504" y="0"/>
            <a:ext cx="7704856" cy="692696"/>
          </a:xfrm>
        </p:spPr>
        <p:txBody>
          <a:bodyPr>
            <a:noAutofit/>
          </a:bodyPr>
          <a:lstStyle/>
          <a:p>
            <a:r>
              <a:rPr lang="en-GB" sz="4000" dirty="0" smtClean="0"/>
              <a:t>Assessment Criteria</a:t>
            </a:r>
            <a:endParaRPr lang="en-GB" sz="3900" b="1" dirty="0" smtClean="0"/>
          </a:p>
        </p:txBody>
      </p:sp>
      <p:graphicFrame>
        <p:nvGraphicFramePr>
          <p:cNvPr id="4" name="Table 3"/>
          <p:cNvGraphicFramePr>
            <a:graphicFrameLocks noGrp="1"/>
          </p:cNvGraphicFramePr>
          <p:nvPr>
            <p:extLst>
              <p:ext uri="{D42A27DB-BD31-4B8C-83A1-F6EECF244321}">
                <p14:modId xmlns:p14="http://schemas.microsoft.com/office/powerpoint/2010/main" val="3461570816"/>
              </p:ext>
            </p:extLst>
          </p:nvPr>
        </p:nvGraphicFramePr>
        <p:xfrm>
          <a:off x="251520" y="1061824"/>
          <a:ext cx="8640960" cy="5570220"/>
        </p:xfrm>
        <a:graphic>
          <a:graphicData uri="http://schemas.openxmlformats.org/drawingml/2006/table">
            <a:tbl>
              <a:tblPr firstRow="1" bandRow="1">
                <a:tableStyleId>{B301B821-A1FF-4177-AEE7-76D212191A09}</a:tableStyleId>
              </a:tblPr>
              <a:tblGrid>
                <a:gridCol w="1887941"/>
                <a:gridCol w="2541459"/>
                <a:gridCol w="1960554"/>
                <a:gridCol w="2251006"/>
              </a:tblGrid>
              <a:tr h="202312">
                <a:tc>
                  <a:txBody>
                    <a:bodyPr/>
                    <a:lstStyle/>
                    <a:p>
                      <a:pPr algn="ctr"/>
                      <a:r>
                        <a:rPr lang="en-GB" sz="1400" dirty="0" smtClean="0">
                          <a:latin typeface="Arial" panose="020B0604020202020204" pitchFamily="34" charset="0"/>
                          <a:cs typeface="Arial" panose="020B0604020202020204" pitchFamily="34" charset="0"/>
                        </a:rPr>
                        <a:t>The Learner will</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Pass</a:t>
                      </a:r>
                    </a:p>
                    <a:p>
                      <a:pPr algn="l"/>
                      <a:r>
                        <a:rPr lang="en-US" sz="1400" dirty="0" smtClean="0">
                          <a:latin typeface="Arial" panose="020B0604020202020204" pitchFamily="34" charset="0"/>
                          <a:cs typeface="Arial" panose="020B0604020202020204" pitchFamily="34" charset="0"/>
                        </a:rPr>
                        <a:t>The assessment criteria are the pass</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requirements for</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this unit.</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can:</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Merit</a:t>
                      </a:r>
                    </a:p>
                    <a:p>
                      <a:pPr algn="l"/>
                      <a:r>
                        <a:rPr lang="en-US" sz="1400" dirty="0" smtClean="0">
                          <a:latin typeface="Arial" panose="020B0604020202020204" pitchFamily="34" charset="0"/>
                          <a:cs typeface="Arial" panose="020B0604020202020204" pitchFamily="34" charset="0"/>
                        </a:rPr>
                        <a:t>To achieve a merit the</a:t>
                      </a:r>
                    </a:p>
                    <a:p>
                      <a:pPr algn="l"/>
                      <a:r>
                        <a:rPr lang="en-US" sz="1400" dirty="0" smtClean="0">
                          <a:latin typeface="Arial" panose="020B0604020202020204" pitchFamily="34" charset="0"/>
                          <a:cs typeface="Arial" panose="020B0604020202020204" pitchFamily="34" charset="0"/>
                        </a:rPr>
                        <a:t>evidence must show that, in</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addition to the pass criteria,</a:t>
                      </a:r>
                      <a:r>
                        <a:rPr lang="en-US" sz="1400" baseline="0" dirty="0" smtClean="0">
                          <a:latin typeface="Arial" panose="020B0604020202020204" pitchFamily="34" charset="0"/>
                          <a:cs typeface="Arial" panose="020B0604020202020204" pitchFamily="34" charset="0"/>
                        </a:rPr>
                        <a:t> </a:t>
                      </a:r>
                      <a:r>
                        <a:rPr lang="en-US" sz="1400" dirty="0" smtClean="0">
                          <a:latin typeface="Arial" panose="020B0604020202020204" pitchFamily="34" charset="0"/>
                          <a:cs typeface="Arial" panose="020B0604020202020204" pitchFamily="34" charset="0"/>
                        </a:rPr>
                        <a:t>the learner is able to:</a:t>
                      </a:r>
                      <a:endParaRPr lang="en-GB" sz="1400" b="0" dirty="0">
                        <a:latin typeface="Arial" panose="020B0604020202020204" pitchFamily="34" charset="0"/>
                        <a:cs typeface="Arial" panose="020B0604020202020204" pitchFamily="34" charset="0"/>
                      </a:endParaRPr>
                    </a:p>
                  </a:txBody>
                  <a:tcPr/>
                </a:tc>
                <a:tc>
                  <a:txBody>
                    <a:bodyPr/>
                    <a:lstStyle/>
                    <a:p>
                      <a:pPr algn="l"/>
                      <a:r>
                        <a:rPr lang="en-US" sz="1400" dirty="0" smtClean="0">
                          <a:latin typeface="Arial" panose="020B0604020202020204" pitchFamily="34" charset="0"/>
                          <a:cs typeface="Arial" panose="020B0604020202020204" pitchFamily="34" charset="0"/>
                        </a:rPr>
                        <a:t>Distinction</a:t>
                      </a:r>
                    </a:p>
                    <a:p>
                      <a:pPr algn="l"/>
                      <a:r>
                        <a:rPr lang="en-US" sz="1400" dirty="0" smtClean="0">
                          <a:latin typeface="Arial" panose="020B0604020202020204" pitchFamily="34" charset="0"/>
                          <a:cs typeface="Arial" panose="020B0604020202020204" pitchFamily="34" charset="0"/>
                        </a:rPr>
                        <a:t>To achieve a distinction the evidence must show that, in addition to the pass and merit criteria, the learner is able to:</a:t>
                      </a:r>
                      <a:endParaRPr lang="en-GB" sz="1400" b="0" dirty="0">
                        <a:latin typeface="Arial" panose="020B0604020202020204" pitchFamily="34" charset="0"/>
                        <a:cs typeface="Arial" panose="020B0604020202020204" pitchFamily="34" charset="0"/>
                      </a:endParaRPr>
                    </a:p>
                  </a:txBody>
                  <a:tcPr/>
                </a:tc>
              </a:tr>
              <a:tr h="534294">
                <a:tc>
                  <a:txBody>
                    <a:bodyPr/>
                    <a:lstStyle/>
                    <a:p>
                      <a:r>
                        <a:rPr kumimoji="0" lang="en-US" sz="1400" u="none" strike="noStrike" kern="1200" baseline="0" dirty="0" smtClean="0">
                          <a:latin typeface="Arial" panose="020B0604020202020204" pitchFamily="34" charset="0"/>
                          <a:cs typeface="Arial" panose="020B0604020202020204" pitchFamily="34" charset="0"/>
                        </a:rPr>
                        <a:t>1. Understand the roles of IT technical support</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GB" sz="1400" b="1" u="none" strike="noStrike" kern="1200" baseline="0" dirty="0" smtClean="0">
                          <a:latin typeface="Arial" panose="020B0604020202020204" pitchFamily="34" charset="0"/>
                          <a:cs typeface="Arial" panose="020B0604020202020204" pitchFamily="34" charset="0"/>
                        </a:rPr>
                        <a:t>P1</a:t>
                      </a:r>
                      <a:r>
                        <a:rPr kumimoji="0" lang="en-GB" sz="1400" u="none" strike="noStrike" kern="1200" baseline="0" dirty="0" smtClean="0">
                          <a:latin typeface="Arial" panose="020B0604020202020204" pitchFamily="34" charset="0"/>
                          <a:cs typeface="Arial" panose="020B0604020202020204" pitchFamily="34" charset="0"/>
                        </a:rPr>
                        <a:t> - </a:t>
                      </a:r>
                      <a:r>
                        <a:rPr kumimoji="0" lang="en-US" sz="1400" u="none" strike="noStrike" kern="1200" baseline="0" dirty="0" smtClean="0">
                          <a:latin typeface="Arial" panose="020B0604020202020204" pitchFamily="34" charset="0"/>
                          <a:cs typeface="Arial" panose="020B0604020202020204" pitchFamily="34" charset="0"/>
                        </a:rPr>
                        <a:t>Explain the role of an IT support technician in an organisation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algn="l"/>
                      <a:r>
                        <a:rPr kumimoji="0" lang="en-US" sz="1400" b="1" i="0" u="none" strike="noStrike" kern="1200" baseline="0" dirty="0" smtClean="0">
                          <a:solidFill>
                            <a:schemeClr val="dk1"/>
                          </a:solidFill>
                          <a:latin typeface="Arial" panose="020B0604020202020204" pitchFamily="34" charset="0"/>
                          <a:ea typeface="+mn-ea"/>
                          <a:cs typeface="Arial" panose="020B0604020202020204" pitchFamily="34" charset="0"/>
                        </a:rPr>
                        <a:t>D1</a:t>
                      </a: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 - Compare the activities of different IT technician roles</a:t>
                      </a:r>
                    </a:p>
                  </a:txBody>
                  <a:tcPr/>
                </a:tc>
              </a:tr>
              <a:tr h="822960">
                <a:tc>
                  <a:txBody>
                    <a:bodyPr/>
                    <a:lstStyle/>
                    <a:p>
                      <a:r>
                        <a:rPr kumimoji="0" lang="en-US" sz="1400" u="none" strike="noStrike" kern="1200" baseline="0" dirty="0" smtClean="0">
                          <a:latin typeface="Arial" panose="020B0604020202020204" pitchFamily="34" charset="0"/>
                          <a:cs typeface="Arial" panose="020B0604020202020204" pitchFamily="34" charset="0"/>
                        </a:rPr>
                        <a:t>2. Be able to design IT systems to meet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US" sz="1400" b="1" u="none" strike="noStrike" kern="1200" baseline="0" dirty="0" smtClean="0">
                          <a:latin typeface="Arial" panose="020B0604020202020204" pitchFamily="34" charset="0"/>
                          <a:cs typeface="Arial" panose="020B0604020202020204" pitchFamily="34" charset="0"/>
                        </a:rPr>
                        <a:t>P2</a:t>
                      </a:r>
                      <a:r>
                        <a:rPr kumimoji="0" lang="en-US" sz="1400" u="none" strike="noStrike" kern="1200" baseline="0" dirty="0" smtClean="0">
                          <a:latin typeface="Arial" panose="020B0604020202020204" pitchFamily="34" charset="0"/>
                          <a:cs typeface="Arial" panose="020B0604020202020204" pitchFamily="34" charset="0"/>
                        </a:rPr>
                        <a:t>: Propose an IT system to meet specified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r>
                        <a:rPr kumimoji="0" lang="en-US" sz="1400" b="1" u="none" strike="noStrike" kern="1200" baseline="0" smtClean="0">
                          <a:latin typeface="Arial" panose="020B0604020202020204" pitchFamily="34" charset="0"/>
                          <a:cs typeface="Arial" panose="020B0604020202020204" pitchFamily="34" charset="0"/>
                        </a:rPr>
                        <a:t>M1</a:t>
                      </a:r>
                      <a:r>
                        <a:rPr kumimoji="0" lang="en-US" sz="1400" u="none" strike="noStrike" kern="1200" baseline="0" smtClean="0">
                          <a:latin typeface="Arial" panose="020B0604020202020204" pitchFamily="34" charset="0"/>
                          <a:cs typeface="Arial" panose="020B0604020202020204" pitchFamily="34" charset="0"/>
                        </a:rPr>
                        <a:t> - Justify </a:t>
                      </a:r>
                      <a:r>
                        <a:rPr kumimoji="0" lang="en-US" sz="1400" u="none" strike="noStrike" kern="1200" baseline="0" dirty="0" smtClean="0">
                          <a:latin typeface="Arial" panose="020B0604020202020204" pitchFamily="34" charset="0"/>
                          <a:cs typeface="Arial" panose="020B0604020202020204" pitchFamily="34" charset="0"/>
                        </a:rPr>
                        <a:t>how the design meets the</a:t>
                      </a:r>
                    </a:p>
                    <a:p>
                      <a:r>
                        <a:rPr kumimoji="0" lang="en-US" sz="1400" u="none" strike="noStrike" kern="1200" baseline="0" dirty="0" smtClean="0">
                          <a:latin typeface="Arial" panose="020B0604020202020204" pitchFamily="34" charset="0"/>
                          <a:cs typeface="Arial" panose="020B0604020202020204" pitchFamily="34" charset="0"/>
                        </a:rPr>
                        <a:t>specified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solidFill>
                      <a:srgbClr val="FFC000"/>
                    </a:solidFill>
                  </a:tcPr>
                </a:tc>
              </a:tr>
              <a:tr h="541020">
                <a:tc rowSpan="2">
                  <a:txBody>
                    <a:bodyPr/>
                    <a:lstStyle/>
                    <a:p>
                      <a:r>
                        <a:rPr kumimoji="0" lang="en-US" sz="1400" u="none" strike="noStrike" kern="1200" baseline="0" dirty="0" smtClean="0">
                          <a:latin typeface="Arial" panose="020B0604020202020204" pitchFamily="34" charset="0"/>
                          <a:cs typeface="Arial" panose="020B0604020202020204" pitchFamily="34" charset="0"/>
                        </a:rPr>
                        <a:t>3. Be able to select the components for the designed IT systems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r>
                        <a:rPr kumimoji="0" lang="en-US" sz="1400" b="1" u="none" strike="noStrike" kern="1200" baseline="0" dirty="0" smtClean="0">
                          <a:latin typeface="Arial" panose="020B0604020202020204" pitchFamily="34" charset="0"/>
                          <a:cs typeface="Arial" panose="020B0604020202020204" pitchFamily="34" charset="0"/>
                        </a:rPr>
                        <a:t>P3</a:t>
                      </a:r>
                      <a:r>
                        <a:rPr kumimoji="0" lang="en-US" sz="1400" u="none" strike="noStrike" kern="1200" baseline="0" dirty="0" smtClean="0">
                          <a:latin typeface="Arial" panose="020B0604020202020204" pitchFamily="34" charset="0"/>
                          <a:cs typeface="Arial" panose="020B0604020202020204" pitchFamily="34" charset="0"/>
                        </a:rPr>
                        <a:t> - Select the hardware components for the proposed IT system</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baseline="0" dirty="0" smtClean="0">
                          <a:latin typeface="Arial" panose="020B0604020202020204" pitchFamily="34" charset="0"/>
                          <a:cs typeface="Arial" panose="020B0604020202020204" pitchFamily="34" charset="0"/>
                        </a:rPr>
                        <a:t>M2</a:t>
                      </a:r>
                      <a:r>
                        <a:rPr kumimoji="0" lang="en-US" sz="1400" u="none" strike="noStrike" kern="1200" baseline="0" dirty="0" smtClean="0">
                          <a:latin typeface="Arial" panose="020B0604020202020204" pitchFamily="34" charset="0"/>
                          <a:cs typeface="Arial" panose="020B0604020202020204" pitchFamily="34" charset="0"/>
                        </a:rPr>
                        <a:t> - Justify why the selected components meet the proposed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u="none" strike="noStrike" kern="1200" baseline="0" dirty="0" smtClean="0">
                          <a:latin typeface="Arial" panose="020B0604020202020204" pitchFamily="34" charset="0"/>
                          <a:cs typeface="Arial" panose="020B0604020202020204" pitchFamily="34" charset="0"/>
                        </a:rPr>
                        <a:t>Specification</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541020">
                <a:tc vMerge="1">
                  <a:txBody>
                    <a:bodyPr/>
                    <a:lstStyle/>
                    <a:p>
                      <a:endParaRPr lang="en-GB"/>
                    </a:p>
                  </a:txBody>
                  <a:tcPr/>
                </a:tc>
                <a:tc>
                  <a:txBody>
                    <a:bodyPr/>
                    <a:lstStyle/>
                    <a:p>
                      <a:r>
                        <a:rPr kumimoji="0" lang="en-US" sz="1400" b="1" i="0" u="none" strike="noStrike" kern="1200" baseline="0" dirty="0" smtClean="0">
                          <a:solidFill>
                            <a:schemeClr val="dk1"/>
                          </a:solidFill>
                          <a:latin typeface="Arial" panose="020B0604020202020204" pitchFamily="34" charset="0"/>
                          <a:ea typeface="+mn-ea"/>
                          <a:cs typeface="Arial" panose="020B0604020202020204" pitchFamily="34" charset="0"/>
                        </a:rPr>
                        <a:t>P4</a:t>
                      </a:r>
                      <a:r>
                        <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rPr>
                        <a:t> - Select the software for the proposed IT system</a:t>
                      </a:r>
                    </a:p>
                  </a:txBody>
                  <a:tcPr/>
                </a:tc>
                <a:tc vMerge="1">
                  <a:txBody>
                    <a:bodyPr/>
                    <a:lstStyle/>
                    <a:p>
                      <a:endParaRPr lang="en-GB"/>
                    </a:p>
                  </a:txBody>
                  <a:tcPr/>
                </a:tc>
                <a:tc vMerge="1">
                  <a:txBody>
                    <a:bodyPr/>
                    <a:lstStyle/>
                    <a:p>
                      <a:endParaRPr lang="en-GB"/>
                    </a:p>
                  </a:txBody>
                  <a:tcPr/>
                </a:tc>
              </a:tr>
              <a:tr h="0">
                <a:tc rowSpan="2">
                  <a:txBody>
                    <a:bodyPr/>
                    <a:lstStyle/>
                    <a:p>
                      <a:r>
                        <a:rPr kumimoji="0" lang="en-US" sz="1400" u="none" strike="noStrike" kern="1200" baseline="0" dirty="0" smtClean="0">
                          <a:latin typeface="Arial" panose="020B0604020202020204" pitchFamily="34" charset="0"/>
                          <a:cs typeface="Arial" panose="020B0604020202020204" pitchFamily="34" charset="0"/>
                        </a:rPr>
                        <a:t>4. Be able to build and configure IT systems to meet business needs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baseline="0" dirty="0" smtClean="0">
                          <a:latin typeface="Arial" panose="020B0604020202020204" pitchFamily="34" charset="0"/>
                          <a:cs typeface="Arial" panose="020B0604020202020204" pitchFamily="34" charset="0"/>
                        </a:rPr>
                        <a:t>P5</a:t>
                      </a:r>
                      <a:r>
                        <a:rPr kumimoji="0" lang="en-US" sz="1400" u="none" strike="noStrike" kern="1200" baseline="0" dirty="0" smtClean="0">
                          <a:latin typeface="Arial" panose="020B0604020202020204" pitchFamily="34" charset="0"/>
                          <a:cs typeface="Arial" panose="020B0604020202020204" pitchFamily="34" charset="0"/>
                        </a:rPr>
                        <a:t> - Build and test the IT system</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baseline="0" dirty="0" smtClean="0">
                          <a:latin typeface="Arial" panose="020B0604020202020204" pitchFamily="34" charset="0"/>
                          <a:cs typeface="Arial" panose="020B0604020202020204" pitchFamily="34" charset="0"/>
                        </a:rPr>
                        <a:t>M3</a:t>
                      </a:r>
                      <a:r>
                        <a:rPr kumimoji="0" lang="en-US" sz="1400" u="none" strike="noStrike" kern="1200" baseline="0" dirty="0" smtClean="0">
                          <a:latin typeface="Arial" panose="020B0604020202020204" pitchFamily="34" charset="0"/>
                          <a:cs typeface="Arial" panose="020B0604020202020204" pitchFamily="34" charset="0"/>
                        </a:rPr>
                        <a:t> - Carry out acceptance testing with the client</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baseline="0" dirty="0" smtClean="0">
                          <a:latin typeface="Arial" panose="020B0604020202020204" pitchFamily="34" charset="0"/>
                          <a:cs typeface="Arial" panose="020B0604020202020204" pitchFamily="34" charset="0"/>
                        </a:rPr>
                        <a:t>D2</a:t>
                      </a:r>
                      <a:r>
                        <a:rPr kumimoji="0" lang="en-US" sz="1400" u="none" strike="noStrike" kern="1200" baseline="0" dirty="0" smtClean="0">
                          <a:latin typeface="Arial" panose="020B0604020202020204" pitchFamily="34" charset="0"/>
                          <a:cs typeface="Arial" panose="020B0604020202020204" pitchFamily="34" charset="0"/>
                        </a:rPr>
                        <a:t> - Evaluate the results from testing and recommend improvements</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r h="457200">
                <a:tc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baseline="0" dirty="0" smtClean="0">
                          <a:latin typeface="Arial" panose="020B0604020202020204" pitchFamily="34" charset="0"/>
                          <a:cs typeface="Arial" panose="020B0604020202020204" pitchFamily="34" charset="0"/>
                        </a:rPr>
                        <a:t>P6</a:t>
                      </a:r>
                      <a:r>
                        <a:rPr kumimoji="0" lang="en-US" sz="1400" u="none" strike="noStrike" kern="1200" baseline="0" dirty="0" smtClean="0">
                          <a:latin typeface="Arial" panose="020B0604020202020204" pitchFamily="34" charset="0"/>
                          <a:cs typeface="Arial" panose="020B0604020202020204" pitchFamily="34" charset="0"/>
                        </a:rPr>
                        <a:t> - Configure and test the IT system</a:t>
                      </a:r>
                      <a:endParaRPr kumimoji="0" lang="en-US" sz="14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baseline="0" dirty="0" smtClean="0">
                        <a:solidFill>
                          <a:schemeClr val="dk1"/>
                        </a:solidFill>
                        <a:latin typeface="Arial" panose="020B0604020202020204" pitchFamily="34" charset="0"/>
                        <a:ea typeface="+mn-ea"/>
                        <a:cs typeface="Arial" panose="020B0604020202020204" pitchFamily="34" charset="0"/>
                      </a:endParaRPr>
                    </a:p>
                  </a:txBody>
                  <a:tcPr/>
                </a:tc>
              </a:tr>
            </a:tbl>
          </a:graphicData>
        </a:graphic>
      </p:graphicFrame>
    </p:spTree>
    <p:extLst>
      <p:ext uri="{BB962C8B-B14F-4D97-AF65-F5344CB8AC3E}">
        <p14:creationId xmlns:p14="http://schemas.microsoft.com/office/powerpoint/2010/main" val="4081539807"/>
      </p:ext>
    </p:extLst>
  </p:cSld>
  <p:clrMapOvr>
    <a:masterClrMapping/>
  </p:clrMapOvr>
  <p:transition advClick="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Aim and Purpose</a:t>
            </a:r>
            <a:endParaRPr lang="en-GB" b="1" dirty="0" smtClean="0"/>
          </a:p>
        </p:txBody>
      </p:sp>
      <p:sp>
        <p:nvSpPr>
          <p:cNvPr id="5" name="Rectangle 4"/>
          <p:cNvSpPr/>
          <p:nvPr/>
        </p:nvSpPr>
        <p:spPr>
          <a:xfrm>
            <a:off x="3359860" y="-337066"/>
            <a:ext cx="312906" cy="369332"/>
          </a:xfrm>
          <a:prstGeom prst="rect">
            <a:avLst/>
          </a:prstGeom>
        </p:spPr>
        <p:txBody>
          <a:bodyPr wrap="none">
            <a:spAutoFit/>
          </a:bodyPr>
          <a:lstStyle/>
          <a:p>
            <a:r>
              <a:rPr lang="en-GB" b="1" dirty="0"/>
              <a:t>e</a:t>
            </a:r>
            <a:endParaRPr lang="en-GB" dirty="0"/>
          </a:p>
        </p:txBody>
      </p:sp>
      <p:sp>
        <p:nvSpPr>
          <p:cNvPr id="2" name="Rectangle 1"/>
          <p:cNvSpPr/>
          <p:nvPr/>
        </p:nvSpPr>
        <p:spPr>
          <a:xfrm>
            <a:off x="179512" y="1052736"/>
            <a:ext cx="8654642" cy="5586145"/>
          </a:xfrm>
          <a:prstGeom prst="rect">
            <a:avLst/>
          </a:prstGeom>
        </p:spPr>
        <p:txBody>
          <a:bodyPr wrap="square">
            <a:spAutoFit/>
          </a:bodyPr>
          <a:lstStyle/>
          <a:p>
            <a:pPr>
              <a:buClr>
                <a:srgbClr val="7030A0"/>
              </a:buClr>
            </a:pPr>
            <a:r>
              <a:rPr lang="en-US" sz="2100" b="1" dirty="0" smtClean="0"/>
              <a:t>Learning </a:t>
            </a:r>
            <a:r>
              <a:rPr lang="en-US" sz="2100" b="1" dirty="0"/>
              <a:t>Outcome 2:</a:t>
            </a:r>
            <a:r>
              <a:rPr lang="en-US" sz="2100" dirty="0"/>
              <a:t> Be able to design IT systems to meet business needs.</a:t>
            </a:r>
          </a:p>
          <a:p>
            <a:pPr marL="354013" indent="-354013">
              <a:buClr>
                <a:srgbClr val="7030A0"/>
              </a:buClr>
              <a:buFont typeface="Wingdings 3" panose="05040102010807070707" pitchFamily="18" charset="2"/>
              <a:buChar char=""/>
            </a:pPr>
            <a:r>
              <a:rPr lang="en-US" sz="2100" dirty="0"/>
              <a:t>Your task is to: design an IT system that can be used by the teaching staff of Progress Academy.</a:t>
            </a:r>
          </a:p>
          <a:p>
            <a:pPr marL="354013" indent="-354013">
              <a:buClr>
                <a:srgbClr val="7030A0"/>
              </a:buClr>
              <a:buFont typeface="Wingdings 3" panose="05040102010807070707" pitchFamily="18" charset="2"/>
              <a:buChar char=""/>
            </a:pPr>
            <a:r>
              <a:rPr lang="en-US" sz="2100" dirty="0"/>
              <a:t>With reference to the list of requirements from Progress Academy you must propose an IT system that will fulfil the specific needs of the end user. Your system does not need to meet all of the requirements but should focus on a specified area e.g. the student registration system, the monitoring of student grades or the control of stock and resources in the Academy. You will need to clearly identify the business requirements that must be considered to ensure the suitability of your IT system. Your proposal should include cost, security and recovery methods.</a:t>
            </a:r>
          </a:p>
          <a:p>
            <a:pPr marL="354013" indent="-354013">
              <a:buClr>
                <a:srgbClr val="7030A0"/>
              </a:buClr>
              <a:buFont typeface="Wingdings 3" panose="05040102010807070707" pitchFamily="18" charset="2"/>
              <a:buChar char=""/>
            </a:pPr>
            <a:r>
              <a:rPr lang="en-US" sz="2100" dirty="0"/>
              <a:t>Your proposed IT system will be presented to the client (the Progress Academy SMT) for approval and so you will need to clearly explain how your proposed IT system will be ‘fit for purpose’ and suitable for the end users i.e. the teaching staff.</a:t>
            </a:r>
            <a:endParaRPr lang="en-US" sz="2100" dirty="0" smtClean="0"/>
          </a:p>
        </p:txBody>
      </p:sp>
    </p:spTree>
    <p:extLst>
      <p:ext uri="{BB962C8B-B14F-4D97-AF65-F5344CB8AC3E}">
        <p14:creationId xmlns:p14="http://schemas.microsoft.com/office/powerpoint/2010/main" val="2716067023"/>
      </p:ext>
    </p:extLst>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79512" y="1002088"/>
            <a:ext cx="8712968" cy="5139869"/>
          </a:xfrm>
          <a:prstGeom prst="rect">
            <a:avLst/>
          </a:prstGeom>
        </p:spPr>
        <p:txBody>
          <a:bodyPr wrap="square">
            <a:spAutoFit/>
          </a:bodyPr>
          <a:lstStyle/>
          <a:p>
            <a:pPr>
              <a:buClr>
                <a:srgbClr val="00B050"/>
              </a:buClr>
              <a:tabLst>
                <a:tab pos="1792288" algn="l"/>
                <a:tab pos="3230563" algn="l"/>
                <a:tab pos="4668838" algn="l"/>
                <a:tab pos="6096000" algn="l"/>
              </a:tabLst>
            </a:pPr>
            <a:r>
              <a:rPr lang="en-US" sz="4100" b="1" dirty="0" smtClean="0">
                <a:latin typeface="Arial" panose="020B0604020202020204" pitchFamily="34" charset="0"/>
                <a:cs typeface="Arial" panose="020B0604020202020204" pitchFamily="34" charset="0"/>
              </a:rPr>
              <a:t>P2.1 -</a:t>
            </a:r>
            <a:r>
              <a:rPr lang="en-US" sz="4100" dirty="0" smtClean="0">
                <a:latin typeface="Arial" panose="020B0604020202020204" pitchFamily="34" charset="0"/>
                <a:cs typeface="Arial" panose="020B0604020202020204" pitchFamily="34" charset="0"/>
              </a:rPr>
              <a:t> </a:t>
            </a:r>
            <a:r>
              <a:rPr lang="en-US" sz="4100" dirty="0">
                <a:latin typeface="Arial" panose="020B0604020202020204" pitchFamily="34" charset="0"/>
                <a:cs typeface="Arial" panose="020B0604020202020204" pitchFamily="34" charset="0"/>
              </a:rPr>
              <a:t>Business Requirements, i.e.:</a:t>
            </a:r>
          </a:p>
          <a:p>
            <a:pPr marL="627063" indent="-627063">
              <a:buClr>
                <a:srgbClr val="00B050"/>
              </a:buClr>
              <a:buSzPct val="68000"/>
              <a:buFont typeface="Wingdings 3" panose="05040102010807070707" pitchFamily="18" charset="2"/>
              <a:buChar char=""/>
              <a:tabLst>
                <a:tab pos="1792288" algn="l"/>
                <a:tab pos="3230563" algn="l"/>
                <a:tab pos="4668838" algn="l"/>
                <a:tab pos="6096000" algn="l"/>
              </a:tabLst>
            </a:pPr>
            <a:r>
              <a:rPr lang="en-US" sz="4100" dirty="0" smtClean="0">
                <a:latin typeface="Arial" panose="020B0604020202020204" pitchFamily="34" charset="0"/>
                <a:cs typeface="Arial" panose="020B0604020202020204" pitchFamily="34" charset="0"/>
              </a:rPr>
              <a:t>purpose</a:t>
            </a:r>
            <a:endParaRPr lang="en-US" sz="4100" dirty="0">
              <a:latin typeface="Arial" panose="020B0604020202020204" pitchFamily="34" charset="0"/>
              <a:cs typeface="Arial" panose="020B0604020202020204" pitchFamily="34" charset="0"/>
            </a:endParaRPr>
          </a:p>
          <a:p>
            <a:pPr marL="627063" indent="-627063">
              <a:buClr>
                <a:srgbClr val="00B050"/>
              </a:buClr>
              <a:buSzPct val="68000"/>
              <a:buFont typeface="Wingdings 3" panose="05040102010807070707" pitchFamily="18" charset="2"/>
              <a:buChar char=""/>
              <a:tabLst>
                <a:tab pos="1792288" algn="l"/>
                <a:tab pos="3230563" algn="l"/>
                <a:tab pos="4668838" algn="l"/>
                <a:tab pos="6096000" algn="l"/>
              </a:tabLst>
            </a:pPr>
            <a:r>
              <a:rPr lang="en-US" sz="4100" dirty="0" smtClean="0">
                <a:latin typeface="Arial" panose="020B0604020202020204" pitchFamily="34" charset="0"/>
                <a:cs typeface="Arial" panose="020B0604020202020204" pitchFamily="34" charset="0"/>
              </a:rPr>
              <a:t>viability</a:t>
            </a:r>
            <a:endParaRPr lang="en-US" sz="4100" dirty="0">
              <a:latin typeface="Arial" panose="020B0604020202020204" pitchFamily="34" charset="0"/>
              <a:cs typeface="Arial" panose="020B0604020202020204" pitchFamily="34" charset="0"/>
            </a:endParaRPr>
          </a:p>
          <a:p>
            <a:pPr marL="627063" indent="-627063">
              <a:buClr>
                <a:srgbClr val="00B050"/>
              </a:buClr>
              <a:buSzPct val="68000"/>
              <a:buFont typeface="Wingdings 3" panose="05040102010807070707" pitchFamily="18" charset="2"/>
              <a:buChar char=""/>
              <a:tabLst>
                <a:tab pos="1792288" algn="l"/>
                <a:tab pos="3230563" algn="l"/>
                <a:tab pos="4668838" algn="l"/>
                <a:tab pos="6096000" algn="l"/>
              </a:tabLst>
            </a:pPr>
            <a:r>
              <a:rPr lang="en-US" sz="4100" dirty="0" smtClean="0">
                <a:latin typeface="Arial" panose="020B0604020202020204" pitchFamily="34" charset="0"/>
                <a:cs typeface="Arial" panose="020B0604020202020204" pitchFamily="34" charset="0"/>
              </a:rPr>
              <a:t>intended </a:t>
            </a:r>
            <a:r>
              <a:rPr lang="en-US" sz="4100" dirty="0">
                <a:latin typeface="Arial" panose="020B0604020202020204" pitchFamily="34" charset="0"/>
                <a:cs typeface="Arial" panose="020B0604020202020204" pitchFamily="34" charset="0"/>
              </a:rPr>
              <a:t>users</a:t>
            </a:r>
          </a:p>
          <a:p>
            <a:pPr marL="627063" indent="-627063">
              <a:buClr>
                <a:srgbClr val="00B050"/>
              </a:buClr>
              <a:buSzPct val="68000"/>
              <a:buFont typeface="Wingdings 3" panose="05040102010807070707" pitchFamily="18" charset="2"/>
              <a:buChar char=""/>
              <a:tabLst>
                <a:tab pos="1792288" algn="l"/>
                <a:tab pos="3230563" algn="l"/>
                <a:tab pos="4668838" algn="l"/>
                <a:tab pos="6096000" algn="l"/>
              </a:tabLst>
            </a:pPr>
            <a:r>
              <a:rPr lang="en-US" sz="4100" dirty="0" smtClean="0">
                <a:latin typeface="Arial" panose="020B0604020202020204" pitchFamily="34" charset="0"/>
                <a:cs typeface="Arial" panose="020B0604020202020204" pitchFamily="34" charset="0"/>
              </a:rPr>
              <a:t>cost</a:t>
            </a:r>
            <a:endParaRPr lang="en-US" sz="4100" dirty="0">
              <a:latin typeface="Arial" panose="020B0604020202020204" pitchFamily="34" charset="0"/>
              <a:cs typeface="Arial" panose="020B0604020202020204" pitchFamily="34" charset="0"/>
            </a:endParaRPr>
          </a:p>
          <a:p>
            <a:pPr marL="627063" indent="-627063">
              <a:buClr>
                <a:srgbClr val="00B050"/>
              </a:buClr>
              <a:buSzPct val="68000"/>
              <a:buFont typeface="Wingdings 3" panose="05040102010807070707" pitchFamily="18" charset="2"/>
              <a:buChar char=""/>
              <a:tabLst>
                <a:tab pos="1792288" algn="l"/>
                <a:tab pos="3230563" algn="l"/>
                <a:tab pos="4668838" algn="l"/>
                <a:tab pos="6096000" algn="l"/>
              </a:tabLst>
            </a:pPr>
            <a:r>
              <a:rPr lang="en-US" sz="4100" dirty="0" smtClean="0">
                <a:latin typeface="Arial" panose="020B0604020202020204" pitchFamily="34" charset="0"/>
                <a:cs typeface="Arial" panose="020B0604020202020204" pitchFamily="34" charset="0"/>
              </a:rPr>
              <a:t>hardware </a:t>
            </a:r>
            <a:r>
              <a:rPr lang="en-US" sz="4100" dirty="0">
                <a:latin typeface="Arial" panose="020B0604020202020204" pitchFamily="34" charset="0"/>
                <a:cs typeface="Arial" panose="020B0604020202020204" pitchFamily="34" charset="0"/>
              </a:rPr>
              <a:t>and software equipment</a:t>
            </a:r>
          </a:p>
          <a:p>
            <a:pPr marL="627063" indent="-627063">
              <a:buClr>
                <a:srgbClr val="00B050"/>
              </a:buClr>
              <a:buSzPct val="68000"/>
              <a:buFont typeface="Wingdings 3" panose="05040102010807070707" pitchFamily="18" charset="2"/>
              <a:buChar char=""/>
              <a:tabLst>
                <a:tab pos="1792288" algn="l"/>
                <a:tab pos="3230563" algn="l"/>
                <a:tab pos="4668838" algn="l"/>
                <a:tab pos="6096000" algn="l"/>
              </a:tabLst>
            </a:pPr>
            <a:r>
              <a:rPr lang="en-US" sz="4100" dirty="0" smtClean="0">
                <a:latin typeface="Arial" panose="020B0604020202020204" pitchFamily="34" charset="0"/>
                <a:cs typeface="Arial" panose="020B0604020202020204" pitchFamily="34" charset="0"/>
              </a:rPr>
              <a:t>security</a:t>
            </a:r>
            <a:endParaRPr lang="en-US" sz="4100" dirty="0">
              <a:latin typeface="Arial" panose="020B0604020202020204" pitchFamily="34" charset="0"/>
              <a:cs typeface="Arial" panose="020B0604020202020204" pitchFamily="34" charset="0"/>
            </a:endParaRPr>
          </a:p>
          <a:p>
            <a:pPr marL="627063" indent="-627063">
              <a:buClr>
                <a:srgbClr val="00B050"/>
              </a:buClr>
              <a:buSzPct val="68000"/>
              <a:buFont typeface="Wingdings 3" panose="05040102010807070707" pitchFamily="18" charset="2"/>
              <a:buChar char=""/>
              <a:tabLst>
                <a:tab pos="1792288" algn="l"/>
                <a:tab pos="3230563" algn="l"/>
                <a:tab pos="4668838" algn="l"/>
                <a:tab pos="6096000" algn="l"/>
              </a:tabLst>
            </a:pPr>
            <a:r>
              <a:rPr lang="en-US" sz="4100" dirty="0" smtClean="0">
                <a:latin typeface="Arial" panose="020B0604020202020204" pitchFamily="34" charset="0"/>
                <a:cs typeface="Arial" panose="020B0604020202020204" pitchFamily="34" charset="0"/>
              </a:rPr>
              <a:t>recovery</a:t>
            </a:r>
            <a:endParaRPr lang="en-GB" sz="4100" dirty="0" smtClean="0">
              <a:latin typeface="Arial" panose="020B0604020202020204" pitchFamily="34" charset="0"/>
              <a:cs typeface="Arial" panose="020B0604020202020204" pitchFamily="34" charset="0"/>
            </a:endParaRPr>
          </a:p>
        </p:txBody>
      </p:sp>
      <p:sp>
        <p:nvSpPr>
          <p:cNvPr id="6" name="Title 1"/>
          <p:cNvSpPr txBox="1">
            <a:spLocks/>
          </p:cNvSpPr>
          <p:nvPr/>
        </p:nvSpPr>
        <p:spPr>
          <a:xfrm>
            <a:off x="35496" y="0"/>
            <a:ext cx="7704856"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sz="4800" dirty="0"/>
              <a:t>Assessment Criterion P2, M1</a:t>
            </a:r>
            <a:endParaRPr lang="en-GB" sz="8800" dirty="0"/>
          </a:p>
        </p:txBody>
      </p:sp>
    </p:spTree>
    <p:extLst>
      <p:ext uri="{BB962C8B-B14F-4D97-AF65-F5344CB8AC3E}">
        <p14:creationId xmlns:p14="http://schemas.microsoft.com/office/powerpoint/2010/main" val="761355059"/>
      </p:ext>
    </p:extLst>
  </p:cSld>
  <p:clrMapOvr>
    <a:masterClrMapping/>
  </p:clrMapOvr>
  <p:transition advClick="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Table 24"/>
          <p:cNvGraphicFramePr>
            <a:graphicFrameLocks noGrp="1"/>
          </p:cNvGraphicFramePr>
          <p:nvPr>
            <p:extLst>
              <p:ext uri="{D42A27DB-BD31-4B8C-83A1-F6EECF244321}">
                <p14:modId xmlns:p14="http://schemas.microsoft.com/office/powerpoint/2010/main" val="3391864771"/>
              </p:ext>
            </p:extLst>
          </p:nvPr>
        </p:nvGraphicFramePr>
        <p:xfrm>
          <a:off x="7308304" y="1052736"/>
          <a:ext cx="1584176" cy="5616624"/>
        </p:xfrm>
        <a:graphic>
          <a:graphicData uri="http://schemas.openxmlformats.org/drawingml/2006/table">
            <a:tbl>
              <a:tblPr firstRow="1" firstCol="1" lastRow="1" lastCol="1" bandRow="1" bandCol="1">
                <a:effectLst>
                  <a:outerShdw blurRad="50800" dist="38100" dir="2700000" algn="tl" rotWithShape="0">
                    <a:prstClr val="black">
                      <a:alpha val="40000"/>
                    </a:prstClr>
                  </a:outerShdw>
                </a:effectLst>
                <a:tableStyleId>{2D5ABB26-0587-4C30-8999-92F81FD0307C}</a:tableStyleId>
              </a:tblPr>
              <a:tblGrid>
                <a:gridCol w="1584176"/>
              </a:tblGrid>
              <a:tr h="386075">
                <a:tc>
                  <a:txBody>
                    <a:bodyPr/>
                    <a:lstStyle/>
                    <a:p>
                      <a:pPr>
                        <a:spcAft>
                          <a:spcPts val="0"/>
                        </a:spcAft>
                      </a:pPr>
                      <a:endParaRPr lang="en-GB" sz="1430" dirty="0">
                        <a:effectLst/>
                        <a:latin typeface="Arial" pitchFamily="34" charset="0"/>
                        <a:ea typeface="Times New Roman"/>
                        <a:cs typeface="Arial" pitchFamily="34"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pattFill prst="ltUpDiag">
                      <a:fgClr>
                        <a:schemeClr val="tx1"/>
                      </a:fgClr>
                      <a:bgClr>
                        <a:schemeClr val="accent3">
                          <a:lumMod val="50000"/>
                        </a:schemeClr>
                      </a:bgClr>
                    </a:pattFill>
                  </a:tcPr>
                </a:tc>
              </a:tr>
              <a:tr h="5230549">
                <a:tc>
                  <a:txBody>
                    <a:bodyPr/>
                    <a:lstStyle/>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Why do teachers do registers each lesson</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What happens if my attendance drops below 95%. Who will know?</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What Management System does my school have</a:t>
                      </a:r>
                    </a:p>
                    <a:p>
                      <a:pPr marL="177800" indent="-177800" algn="l">
                        <a:spcAft>
                          <a:spcPts val="600"/>
                        </a:spcAft>
                        <a:buFontTx/>
                        <a:buBlip>
                          <a:blip r:embed="rId3"/>
                        </a:buBlip>
                      </a:pPr>
                      <a:r>
                        <a:rPr lang="en-GB" sz="1430" baseline="0" dirty="0" smtClean="0">
                          <a:solidFill>
                            <a:schemeClr val="tx1"/>
                          </a:solidFill>
                          <a:effectLst/>
                          <a:latin typeface="Arial" pitchFamily="34" charset="0"/>
                          <a:ea typeface="Times New Roman"/>
                          <a:cs typeface="Arial" pitchFamily="34" charset="0"/>
                        </a:rPr>
                        <a:t>Can I see my own grades</a:t>
                      </a:r>
                    </a:p>
                    <a:p>
                      <a:pPr marL="177800" indent="-177800" algn="l">
                        <a:spcAft>
                          <a:spcPts val="600"/>
                        </a:spcAft>
                        <a:buFontTx/>
                        <a:buBlip>
                          <a:blip r:embed="rId3"/>
                        </a:buBlip>
                      </a:pPr>
                      <a:r>
                        <a:rPr lang="en-GB" sz="1430" baseline="0" dirty="0" smtClean="0">
                          <a:solidFill>
                            <a:srgbClr val="FF0000"/>
                          </a:solidFill>
                          <a:effectLst/>
                          <a:latin typeface="Arial" pitchFamily="34" charset="0"/>
                          <a:ea typeface="Times New Roman"/>
                          <a:cs typeface="Arial" pitchFamily="34" charset="0"/>
                        </a:rPr>
                        <a:t>How much data is automated and how much needs to be typed.</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3">
                        <a:lumMod val="40000"/>
                        <a:lumOff val="60000"/>
                      </a:schemeClr>
                    </a:solidFill>
                  </a:tcPr>
                </a:tc>
              </a:tr>
            </a:tbl>
          </a:graphicData>
        </a:graphic>
      </p:graphicFrame>
      <p:pic>
        <p:nvPicPr>
          <p:cNvPr id="32" name="Picture 4" descr="Think Abou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3997" y="1101703"/>
            <a:ext cx="1476475" cy="311073"/>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79512" y="1046341"/>
            <a:ext cx="7056784" cy="5632311"/>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2400" b="1" dirty="0" smtClean="0"/>
              <a:t>P2 -</a:t>
            </a:r>
            <a:r>
              <a:rPr lang="en-US" sz="2400" dirty="0" smtClean="0"/>
              <a:t> </a:t>
            </a:r>
            <a:r>
              <a:rPr lang="en-US" sz="2400" dirty="0"/>
              <a:t>Learners must propose an IT system to meet a specified business need. Learners are to be given a list of requirements from a potential client and must</a:t>
            </a:r>
          </a:p>
          <a:p>
            <a:pPr marL="354013" indent="-354013">
              <a:buClr>
                <a:srgbClr val="7030A0"/>
              </a:buClr>
              <a:buFont typeface="Wingdings 3" panose="05040102010807070707" pitchFamily="18" charset="2"/>
              <a:buChar char=""/>
            </a:pPr>
            <a:r>
              <a:rPr lang="en-US" sz="2400" dirty="0"/>
              <a:t>identify the components required to meet these needs. To evidence this, learners could source the components online and present their ideas to the class.</a:t>
            </a:r>
          </a:p>
          <a:p>
            <a:pPr marL="354013" indent="-354013">
              <a:buClr>
                <a:srgbClr val="7030A0"/>
              </a:buClr>
              <a:buFont typeface="Wingdings 3" panose="05040102010807070707" pitchFamily="18" charset="2"/>
              <a:buChar char=""/>
            </a:pPr>
            <a:r>
              <a:rPr lang="en-US" sz="2400" b="1" dirty="0" smtClean="0"/>
              <a:t>M1 -</a:t>
            </a:r>
            <a:r>
              <a:rPr lang="en-US" sz="2400" dirty="0" smtClean="0"/>
              <a:t> </a:t>
            </a:r>
            <a:r>
              <a:rPr lang="en-US" sz="2400" dirty="0"/>
              <a:t>Learners are required to justify how the design from P2 meets the specified business needs. Learners will expand on P2 to justify the rationale for </a:t>
            </a:r>
            <a:r>
              <a:rPr lang="en-US" sz="2400" dirty="0" smtClean="0"/>
              <a:t>each component </a:t>
            </a:r>
            <a:r>
              <a:rPr lang="en-US" sz="2400" dirty="0"/>
              <a:t>identified in the design. To evidence this, learners could produce a table and outline which business need each component satisfies.</a:t>
            </a:r>
          </a:p>
        </p:txBody>
      </p:sp>
      <p:sp>
        <p:nvSpPr>
          <p:cNvPr id="6" name="Title 1"/>
          <p:cNvSpPr txBox="1">
            <a:spLocks/>
          </p:cNvSpPr>
          <p:nvPr/>
        </p:nvSpPr>
        <p:spPr>
          <a:xfrm>
            <a:off x="35496" y="0"/>
            <a:ext cx="7920880" cy="620688"/>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400" b="1" kern="1200">
                <a:solidFill>
                  <a:schemeClr val="tx2"/>
                </a:solidFill>
                <a:effectLst>
                  <a:outerShdw blurRad="31750" dist="25400" dir="5400000" algn="tl" rotWithShape="0">
                    <a:srgbClr val="000000">
                      <a:alpha val="25000"/>
                    </a:srgbClr>
                  </a:outerShdw>
                </a:effectLst>
                <a:latin typeface="Calibri" pitchFamily="34" charset="0"/>
                <a:ea typeface="+mj-ea"/>
                <a:cs typeface="Calibri" pitchFamily="34" charset="0"/>
              </a:defRPr>
            </a:lvl1pPr>
            <a:extLst/>
          </a:lstStyle>
          <a:p>
            <a:pPr fontAlgn="auto">
              <a:spcAft>
                <a:spcPts val="0"/>
              </a:spcAft>
            </a:pPr>
            <a:r>
              <a:rPr lang="en-GB" dirty="0" smtClean="0"/>
              <a:t>Assessment Criterion P2, M1</a:t>
            </a:r>
            <a:endParaRPr lang="en-GB" sz="4000" dirty="0" smtClean="0"/>
          </a:p>
        </p:txBody>
      </p:sp>
    </p:spTree>
    <p:extLst>
      <p:ext uri="{BB962C8B-B14F-4D97-AF65-F5344CB8AC3E}">
        <p14:creationId xmlns:p14="http://schemas.microsoft.com/office/powerpoint/2010/main" val="480680086"/>
      </p:ext>
    </p:extLst>
  </p:cSld>
  <p:clrMapOvr>
    <a:masterClrMapping/>
  </p:clrMapOvr>
  <p:transition advClick="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Assignment Scenario</a:t>
            </a:r>
            <a:endParaRPr lang="en-GB" b="1" dirty="0" smtClean="0"/>
          </a:p>
        </p:txBody>
      </p:sp>
      <p:sp>
        <p:nvSpPr>
          <p:cNvPr id="2" name="Rectangle 1"/>
          <p:cNvSpPr/>
          <p:nvPr/>
        </p:nvSpPr>
        <p:spPr>
          <a:xfrm>
            <a:off x="179512" y="1052736"/>
            <a:ext cx="8654642" cy="5909310"/>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760" dirty="0" smtClean="0"/>
              <a:t>In </a:t>
            </a:r>
            <a:r>
              <a:rPr lang="en-US" sz="1760" dirty="0"/>
              <a:t>order for any organisation to run effectively and successfully achieve its targets a range of supporting systems will need to be used.</a:t>
            </a:r>
          </a:p>
          <a:p>
            <a:pPr marL="354013" indent="-354013">
              <a:buClr>
                <a:srgbClr val="7030A0"/>
              </a:buClr>
              <a:buFont typeface="Wingdings 3" panose="05040102010807070707" pitchFamily="18" charset="2"/>
              <a:buChar char=""/>
            </a:pPr>
            <a:r>
              <a:rPr lang="en-US" sz="1760" dirty="0"/>
              <a:t>It is now common practice that the vital systems within an organisation are automated and computer controlled which promotes accuracy and efficiency.</a:t>
            </a:r>
          </a:p>
          <a:p>
            <a:pPr marL="354013" indent="-354013">
              <a:buClr>
                <a:srgbClr val="7030A0"/>
              </a:buClr>
              <a:buFont typeface="Wingdings 3" panose="05040102010807070707" pitchFamily="18" charset="2"/>
              <a:buChar char=""/>
            </a:pPr>
            <a:r>
              <a:rPr lang="en-US" sz="1760" dirty="0"/>
              <a:t>This has resulted in the increasing need for IT support technicians who are responsible for the design, development, implementation and testing of those systems. The role of an IT support technician requires an enhanced level of knowledge about hardware, software and networks and is now a vital role within most organisations.</a:t>
            </a:r>
          </a:p>
          <a:p>
            <a:pPr>
              <a:buClr>
                <a:srgbClr val="7030A0"/>
              </a:buClr>
            </a:pPr>
            <a:r>
              <a:rPr lang="en-US" sz="1760" b="1" dirty="0"/>
              <a:t>Progress Academy – IT support systems</a:t>
            </a:r>
          </a:p>
          <a:p>
            <a:pPr marL="354013" indent="-354013">
              <a:buClr>
                <a:srgbClr val="7030A0"/>
              </a:buClr>
              <a:buFont typeface="Wingdings 3" panose="05040102010807070707" pitchFamily="18" charset="2"/>
              <a:buChar char=""/>
            </a:pPr>
            <a:r>
              <a:rPr lang="en-US" sz="1760" dirty="0"/>
              <a:t>Progress Academy is an education establishment with 500 students. The current systems in the academy are paper-based but the Academy would like to reduce the errors and environmental impact of paper-based systems through the use of automation.</a:t>
            </a:r>
          </a:p>
          <a:p>
            <a:pPr marL="354013" indent="-354013">
              <a:buClr>
                <a:srgbClr val="7030A0"/>
              </a:buClr>
              <a:buFont typeface="Wingdings 3" panose="05040102010807070707" pitchFamily="18" charset="2"/>
              <a:buChar char=""/>
            </a:pPr>
            <a:r>
              <a:rPr lang="en-US" sz="1760" dirty="0"/>
              <a:t>The subsequent use of computer controlled systems will not only have a positive environmental impact but should improve the speed and accuracy at which the systems operate.</a:t>
            </a:r>
          </a:p>
          <a:p>
            <a:pPr marL="354013" indent="-354013">
              <a:buClr>
                <a:srgbClr val="7030A0"/>
              </a:buClr>
              <a:buFont typeface="Wingdings 3" panose="05040102010807070707" pitchFamily="18" charset="2"/>
              <a:buChar char=""/>
            </a:pPr>
            <a:r>
              <a:rPr lang="en-US" sz="1760" dirty="0"/>
              <a:t>The Academy has identified three priority systems that require immediate automation - the student registration system, the monitoring of student grades and the control of stock and resources in the Academy e.g. paper, pens and equipment</a:t>
            </a:r>
            <a:r>
              <a:rPr lang="en-US" sz="1760" dirty="0" smtClean="0"/>
              <a:t>.</a:t>
            </a:r>
          </a:p>
        </p:txBody>
      </p:sp>
    </p:spTree>
    <p:extLst>
      <p:ext uri="{BB962C8B-B14F-4D97-AF65-F5344CB8AC3E}">
        <p14:creationId xmlns:p14="http://schemas.microsoft.com/office/powerpoint/2010/main" val="3548835915"/>
      </p:ext>
    </p:extLst>
  </p:cSld>
  <p:clrMapOvr>
    <a:masterClrMapping/>
  </p:clrMapOvr>
  <p:transition advClick="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620688"/>
          </a:xfrm>
        </p:spPr>
        <p:txBody>
          <a:bodyPr>
            <a:noAutofit/>
          </a:bodyPr>
          <a:lstStyle/>
          <a:p>
            <a:r>
              <a:rPr lang="en-GB" sz="4800" dirty="0" smtClean="0"/>
              <a:t>Assignment Scenario</a:t>
            </a:r>
            <a:endParaRPr lang="en-GB" b="1" dirty="0" smtClean="0"/>
          </a:p>
        </p:txBody>
      </p:sp>
      <p:sp>
        <p:nvSpPr>
          <p:cNvPr id="2" name="Rectangle 1"/>
          <p:cNvSpPr/>
          <p:nvPr/>
        </p:nvSpPr>
        <p:spPr>
          <a:xfrm>
            <a:off x="251520" y="1052736"/>
            <a:ext cx="8568952" cy="5456878"/>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660" dirty="0" smtClean="0"/>
              <a:t>There </a:t>
            </a:r>
            <a:r>
              <a:rPr lang="en-US" sz="1660" dirty="0"/>
              <a:t>are also secondary systems which are considered important to the effective daily running of the Academy. These include fault reporting, financial management and building maintenance routines.</a:t>
            </a:r>
          </a:p>
          <a:p>
            <a:pPr marL="354013" indent="-354013">
              <a:buClr>
                <a:srgbClr val="7030A0"/>
              </a:buClr>
              <a:buFont typeface="Wingdings 3" panose="05040102010807070707" pitchFamily="18" charset="2"/>
              <a:buChar char=""/>
            </a:pPr>
            <a:r>
              <a:rPr lang="en-US" sz="1660" dirty="0"/>
              <a:t>The SMT at the Academy has very little experience with the design and implementation of IT systems and so has recently employed an IT support technician who will be responsible for the design and building of the IT support systems within it</a:t>
            </a:r>
            <a:r>
              <a:rPr lang="en-US" sz="1660" dirty="0" smtClean="0"/>
              <a:t>.</a:t>
            </a:r>
          </a:p>
          <a:p>
            <a:pPr>
              <a:buClr>
                <a:srgbClr val="7030A0"/>
              </a:buClr>
            </a:pPr>
            <a:r>
              <a:rPr lang="en-US" sz="1660" b="1" dirty="0"/>
              <a:t>Progress Academy – IT system specification</a:t>
            </a:r>
          </a:p>
          <a:p>
            <a:pPr marL="354013" indent="-354013">
              <a:buClr>
                <a:srgbClr val="7030A0"/>
              </a:buClr>
              <a:buFont typeface="Wingdings 3" panose="05040102010807070707" pitchFamily="18" charset="2"/>
              <a:buChar char=""/>
            </a:pPr>
            <a:r>
              <a:rPr lang="en-US" sz="1660" dirty="0"/>
              <a:t>Progress Academy has stated the priority requirements that their IT system must have. These include:</a:t>
            </a:r>
          </a:p>
          <a:p>
            <a:pPr marL="811213" lvl="1" indent="-354013">
              <a:buClr>
                <a:srgbClr val="7030A0"/>
              </a:buClr>
              <a:buFont typeface="Wingdings" panose="05000000000000000000" pitchFamily="2" charset="2"/>
              <a:buChar char="§"/>
            </a:pPr>
            <a:r>
              <a:rPr lang="en-US" sz="1660" dirty="0" smtClean="0"/>
              <a:t>printing </a:t>
            </a:r>
            <a:r>
              <a:rPr lang="en-US" sz="1660" dirty="0"/>
              <a:t>documentation and scanning documents or images;</a:t>
            </a:r>
          </a:p>
          <a:p>
            <a:pPr marL="811213" lvl="1" indent="-354013">
              <a:buClr>
                <a:srgbClr val="7030A0"/>
              </a:buClr>
              <a:buFont typeface="Wingdings" panose="05000000000000000000" pitchFamily="2" charset="2"/>
              <a:buChar char="§"/>
            </a:pPr>
            <a:r>
              <a:rPr lang="en-US" sz="1660" dirty="0" smtClean="0"/>
              <a:t>storing </a:t>
            </a:r>
            <a:r>
              <a:rPr lang="en-US" sz="1660" dirty="0"/>
              <a:t>up to 500GB of information and images;</a:t>
            </a:r>
          </a:p>
          <a:p>
            <a:pPr marL="811213" lvl="1" indent="-354013">
              <a:buClr>
                <a:srgbClr val="7030A0"/>
              </a:buClr>
              <a:buFont typeface="Wingdings" panose="05000000000000000000" pitchFamily="2" charset="2"/>
              <a:buChar char="§"/>
            </a:pPr>
            <a:r>
              <a:rPr lang="en-US" sz="1660" dirty="0" smtClean="0"/>
              <a:t>transferring </a:t>
            </a:r>
            <a:r>
              <a:rPr lang="en-US" sz="1660" dirty="0"/>
              <a:t>data to hand held devices, e.g. tablets or laptops;</a:t>
            </a:r>
          </a:p>
          <a:p>
            <a:pPr marL="811213" lvl="1" indent="-354013">
              <a:buClr>
                <a:srgbClr val="7030A0"/>
              </a:buClr>
              <a:buFont typeface="Wingdings" panose="05000000000000000000" pitchFamily="2" charset="2"/>
              <a:buChar char="§"/>
            </a:pPr>
            <a:r>
              <a:rPr lang="en-US" sz="1660" dirty="0" smtClean="0"/>
              <a:t>specialist </a:t>
            </a:r>
            <a:r>
              <a:rPr lang="en-US" sz="1660" dirty="0"/>
              <a:t>display devices where appropriate;</a:t>
            </a:r>
          </a:p>
          <a:p>
            <a:pPr marL="811213" lvl="1" indent="-354013">
              <a:buClr>
                <a:srgbClr val="7030A0"/>
              </a:buClr>
              <a:buFont typeface="Wingdings" panose="05000000000000000000" pitchFamily="2" charset="2"/>
              <a:buChar char="§"/>
            </a:pPr>
            <a:r>
              <a:rPr lang="en-US" sz="1660" dirty="0" smtClean="0"/>
              <a:t>hosting </a:t>
            </a:r>
            <a:r>
              <a:rPr lang="en-US" sz="1660" dirty="0"/>
              <a:t>video conferencing;</a:t>
            </a:r>
          </a:p>
          <a:p>
            <a:pPr marL="811213" lvl="1" indent="-354013">
              <a:buClr>
                <a:srgbClr val="7030A0"/>
              </a:buClr>
              <a:buFont typeface="Wingdings" panose="05000000000000000000" pitchFamily="2" charset="2"/>
              <a:buChar char="§"/>
            </a:pPr>
            <a:r>
              <a:rPr lang="en-US" sz="1660" dirty="0" smtClean="0"/>
              <a:t>a </a:t>
            </a:r>
            <a:r>
              <a:rPr lang="en-US" sz="1660" dirty="0"/>
              <a:t>simple and easy to use graphical user interface;</a:t>
            </a:r>
          </a:p>
          <a:p>
            <a:pPr marL="811213" lvl="1" indent="-354013">
              <a:buClr>
                <a:srgbClr val="7030A0"/>
              </a:buClr>
              <a:buFont typeface="Wingdings" panose="05000000000000000000" pitchFamily="2" charset="2"/>
              <a:buChar char="§"/>
            </a:pPr>
            <a:r>
              <a:rPr lang="en-US" sz="1660" dirty="0" smtClean="0"/>
              <a:t>networking </a:t>
            </a:r>
            <a:r>
              <a:rPr lang="en-US" sz="1660" dirty="0"/>
              <a:t>functionality to enable files transfer and sharing;</a:t>
            </a:r>
          </a:p>
          <a:p>
            <a:pPr marL="811213" lvl="1" indent="-354013">
              <a:buClr>
                <a:srgbClr val="7030A0"/>
              </a:buClr>
              <a:buFont typeface="Wingdings" panose="05000000000000000000" pitchFamily="2" charset="2"/>
              <a:buChar char="§"/>
            </a:pPr>
            <a:r>
              <a:rPr lang="en-US" sz="1660" dirty="0" smtClean="0"/>
              <a:t>a </a:t>
            </a:r>
            <a:r>
              <a:rPr lang="en-US" sz="1660" dirty="0"/>
              <a:t>range of suitable software applications appropriate for teaching staff and students;</a:t>
            </a:r>
          </a:p>
          <a:p>
            <a:pPr marL="811213" lvl="1" indent="-354013">
              <a:buClr>
                <a:srgbClr val="7030A0"/>
              </a:buClr>
              <a:buFont typeface="Wingdings" panose="05000000000000000000" pitchFamily="2" charset="2"/>
              <a:buChar char="§"/>
            </a:pPr>
            <a:r>
              <a:rPr lang="en-US" sz="1660" dirty="0" smtClean="0"/>
              <a:t>internet </a:t>
            </a:r>
            <a:r>
              <a:rPr lang="en-US" sz="1660" dirty="0"/>
              <a:t>access including appropriate security measures;</a:t>
            </a:r>
          </a:p>
          <a:p>
            <a:pPr marL="811213" lvl="1" indent="-354013">
              <a:buClr>
                <a:srgbClr val="7030A0"/>
              </a:buClr>
              <a:buFont typeface="Wingdings" panose="05000000000000000000" pitchFamily="2" charset="2"/>
              <a:buChar char="§"/>
            </a:pPr>
            <a:r>
              <a:rPr lang="en-US" sz="1660" dirty="0" smtClean="0"/>
              <a:t>authorised </a:t>
            </a:r>
            <a:r>
              <a:rPr lang="en-US" sz="1660" dirty="0"/>
              <a:t>user only access;</a:t>
            </a:r>
          </a:p>
          <a:p>
            <a:pPr marL="811213" lvl="1" indent="-354013">
              <a:buClr>
                <a:srgbClr val="7030A0"/>
              </a:buClr>
              <a:buFont typeface="Wingdings" panose="05000000000000000000" pitchFamily="2" charset="2"/>
              <a:buChar char="§"/>
            </a:pPr>
            <a:r>
              <a:rPr lang="en-US" sz="1660" dirty="0" smtClean="0"/>
              <a:t>appropriate </a:t>
            </a:r>
            <a:r>
              <a:rPr lang="en-US" sz="1660" dirty="0"/>
              <a:t>backup and recovery systems.</a:t>
            </a:r>
            <a:endParaRPr lang="en-US" sz="1660" dirty="0" smtClean="0"/>
          </a:p>
        </p:txBody>
      </p:sp>
    </p:spTree>
    <p:extLst>
      <p:ext uri="{BB962C8B-B14F-4D97-AF65-F5344CB8AC3E}">
        <p14:creationId xmlns:p14="http://schemas.microsoft.com/office/powerpoint/2010/main" val="1652144859"/>
      </p:ext>
    </p:extLst>
  </p:cSld>
  <p:clrMapOvr>
    <a:masterClrMapping/>
  </p:clrMapOvr>
  <p:transition advClick="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5496" y="0"/>
            <a:ext cx="7704856" cy="548680"/>
          </a:xfrm>
        </p:spPr>
        <p:txBody>
          <a:bodyPr>
            <a:noAutofit/>
          </a:bodyPr>
          <a:lstStyle/>
          <a:p>
            <a:r>
              <a:rPr lang="en-GB" sz="4800" dirty="0" smtClean="0"/>
              <a:t>P2.1 – IT System Proposal</a:t>
            </a:r>
            <a:endParaRPr lang="en-GB" b="1" dirty="0" smtClean="0"/>
          </a:p>
        </p:txBody>
      </p:sp>
      <p:sp>
        <p:nvSpPr>
          <p:cNvPr id="2" name="Rectangle 1"/>
          <p:cNvSpPr/>
          <p:nvPr/>
        </p:nvSpPr>
        <p:spPr>
          <a:xfrm>
            <a:off x="194565" y="1052736"/>
            <a:ext cx="6609683" cy="5573834"/>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620" dirty="0" smtClean="0"/>
              <a:t>The </a:t>
            </a:r>
            <a:r>
              <a:rPr lang="en-US" sz="1620" dirty="0"/>
              <a:t>current systems in the academy are paper-based but the Academy would like to reduce the errors and environmental impact of paper-based systems through the use of </a:t>
            </a:r>
            <a:r>
              <a:rPr lang="en-US" sz="1620" dirty="0" smtClean="0"/>
              <a:t>automation. The </a:t>
            </a:r>
            <a:r>
              <a:rPr lang="en-US" sz="1620" dirty="0"/>
              <a:t>Academy has identified three priority systems that require immediate </a:t>
            </a:r>
            <a:r>
              <a:rPr lang="en-US" sz="1620" dirty="0" smtClean="0"/>
              <a:t>automation.</a:t>
            </a:r>
          </a:p>
          <a:p>
            <a:pPr marL="354013" indent="-354013">
              <a:buClr>
                <a:srgbClr val="7030A0"/>
              </a:buClr>
              <a:buFont typeface="Wingdings 3" panose="05040102010807070707" pitchFamily="18" charset="2"/>
              <a:buChar char=""/>
            </a:pPr>
            <a:r>
              <a:rPr lang="en-US" sz="1620" dirty="0"/>
              <a:t>You will need to clearly identify the business requirements that must be considered to ensure the suitability of your IT system. Your proposal should include cost, security and recovery methods.</a:t>
            </a:r>
          </a:p>
          <a:p>
            <a:pPr marL="354013" indent="-354013">
              <a:buClr>
                <a:srgbClr val="7030A0"/>
              </a:buClr>
              <a:buFont typeface="Wingdings 3" panose="05040102010807070707" pitchFamily="18" charset="2"/>
              <a:buChar char=""/>
            </a:pPr>
            <a:r>
              <a:rPr lang="en-US" sz="1620" dirty="0"/>
              <a:t>Your proposed IT system will be presented to the client (the Progress Academy SMT) for approval and so you will need to clearly explain how your proposed IT system will be ‘fit for purpose’ and suitable for the end users i.e. the teaching staff</a:t>
            </a:r>
            <a:r>
              <a:rPr lang="en-US" sz="1620" dirty="0" smtClean="0"/>
              <a:t>.</a:t>
            </a:r>
          </a:p>
          <a:p>
            <a:pPr marL="354013" indent="-354013">
              <a:buClr>
                <a:srgbClr val="7030A0"/>
              </a:buClr>
              <a:buFont typeface="Wingdings 3" panose="05040102010807070707" pitchFamily="18" charset="2"/>
              <a:buChar char=""/>
            </a:pPr>
            <a:r>
              <a:rPr lang="en-US" sz="1620" dirty="0" smtClean="0"/>
              <a:t>For this task you are to create a project proposal that includes hardware and software that solves the following issues. See following slides for the needs and expectations.</a:t>
            </a:r>
          </a:p>
          <a:p>
            <a:pPr marL="811213" lvl="1" indent="-354013">
              <a:buClr>
                <a:srgbClr val="7030A0"/>
              </a:buClr>
              <a:buFont typeface="Wingdings 3" panose="05040102010807070707" pitchFamily="18" charset="2"/>
              <a:buChar char=""/>
            </a:pPr>
            <a:r>
              <a:rPr lang="en-US" sz="1620" dirty="0" smtClean="0"/>
              <a:t>The </a:t>
            </a:r>
            <a:r>
              <a:rPr lang="en-US" sz="1620" dirty="0"/>
              <a:t>student registration </a:t>
            </a:r>
            <a:r>
              <a:rPr lang="en-US" sz="1620" dirty="0" smtClean="0"/>
              <a:t>system – Research </a:t>
            </a:r>
          </a:p>
          <a:p>
            <a:pPr marL="811213" lvl="1" indent="-354013">
              <a:buClr>
                <a:srgbClr val="7030A0"/>
              </a:buClr>
              <a:buFont typeface="Wingdings 3" panose="05040102010807070707" pitchFamily="18" charset="2"/>
              <a:buChar char=""/>
            </a:pPr>
            <a:r>
              <a:rPr lang="en-US" sz="1620" dirty="0"/>
              <a:t>T</a:t>
            </a:r>
            <a:r>
              <a:rPr lang="en-US" sz="1620" dirty="0" smtClean="0"/>
              <a:t>he </a:t>
            </a:r>
            <a:r>
              <a:rPr lang="en-US" sz="1620" dirty="0"/>
              <a:t>monitoring of student grades </a:t>
            </a:r>
            <a:r>
              <a:rPr lang="en-US" sz="1620" dirty="0" smtClean="0"/>
              <a:t>- </a:t>
            </a:r>
          </a:p>
          <a:p>
            <a:pPr marL="811213" lvl="1" indent="-354013">
              <a:buClr>
                <a:srgbClr val="7030A0"/>
              </a:buClr>
              <a:buFont typeface="Wingdings 3" panose="05040102010807070707" pitchFamily="18" charset="2"/>
              <a:buChar char=""/>
            </a:pPr>
            <a:r>
              <a:rPr lang="en-US" sz="1620" dirty="0" smtClean="0"/>
              <a:t>The </a:t>
            </a:r>
            <a:r>
              <a:rPr lang="en-US" sz="1620" dirty="0"/>
              <a:t>control of stock and resources in the Academy e.g. paper, pens and </a:t>
            </a:r>
            <a:r>
              <a:rPr lang="en-US" sz="1620" dirty="0" smtClean="0"/>
              <a:t>equipment</a:t>
            </a:r>
            <a:r>
              <a:rPr lang="en-US" sz="1620" dirty="0"/>
              <a:t> </a:t>
            </a:r>
            <a:r>
              <a:rPr lang="en-US" sz="1620" dirty="0" smtClean="0"/>
              <a:t>- </a:t>
            </a:r>
          </a:p>
          <a:p>
            <a:pPr>
              <a:buClr>
                <a:srgbClr val="00B050"/>
              </a:buClr>
              <a:buSzPct val="68000"/>
              <a:tabLst>
                <a:tab pos="1792288" algn="l"/>
                <a:tab pos="3230563" algn="l"/>
                <a:tab pos="4668838" algn="l"/>
                <a:tab pos="6096000" algn="l"/>
              </a:tabLst>
            </a:pPr>
            <a:r>
              <a:rPr lang="en-US" sz="1620" b="1" dirty="0" smtClean="0">
                <a:solidFill>
                  <a:srgbClr val="FF0000"/>
                </a:solidFill>
              </a:rPr>
              <a:t>P2.1 – Task 01 -</a:t>
            </a:r>
            <a:r>
              <a:rPr lang="en-US" sz="1620" dirty="0" smtClean="0">
                <a:solidFill>
                  <a:srgbClr val="FF0000"/>
                </a:solidFill>
              </a:rPr>
              <a:t>  </a:t>
            </a:r>
            <a:r>
              <a:rPr lang="en-US" sz="1620" dirty="0">
                <a:solidFill>
                  <a:srgbClr val="FF0000"/>
                </a:solidFill>
              </a:rPr>
              <a:t>Propose an IT system to meet specified business </a:t>
            </a:r>
            <a:r>
              <a:rPr lang="en-US" sz="1620" dirty="0" smtClean="0">
                <a:solidFill>
                  <a:srgbClr val="FF0000"/>
                </a:solidFill>
              </a:rPr>
              <a:t>needs of </a:t>
            </a:r>
            <a:r>
              <a:rPr lang="en-US" sz="1600" dirty="0" smtClean="0">
                <a:solidFill>
                  <a:srgbClr val="FF0000"/>
                </a:solidFill>
                <a:latin typeface="Arial" panose="020B0604020202020204" pitchFamily="34" charset="0"/>
                <a:cs typeface="Arial" panose="020B0604020202020204" pitchFamily="34" charset="0"/>
              </a:rPr>
              <a:t>purpose, viability, intended users, cost, hardware </a:t>
            </a:r>
            <a:r>
              <a:rPr lang="en-US" sz="1600" dirty="0">
                <a:solidFill>
                  <a:srgbClr val="FF0000"/>
                </a:solidFill>
                <a:latin typeface="Arial" panose="020B0604020202020204" pitchFamily="34" charset="0"/>
                <a:cs typeface="Arial" panose="020B0604020202020204" pitchFamily="34" charset="0"/>
              </a:rPr>
              <a:t>and software </a:t>
            </a:r>
            <a:r>
              <a:rPr lang="en-US" sz="1600" dirty="0" smtClean="0">
                <a:solidFill>
                  <a:srgbClr val="FF0000"/>
                </a:solidFill>
                <a:latin typeface="Arial" panose="020B0604020202020204" pitchFamily="34" charset="0"/>
                <a:cs typeface="Arial" panose="020B0604020202020204" pitchFamily="34" charset="0"/>
              </a:rPr>
              <a:t>equipment, security, recovery.</a:t>
            </a:r>
            <a:endParaRPr lang="en-GB" sz="1600" dirty="0">
              <a:solidFill>
                <a:srgbClr val="FF0000"/>
              </a:solidFill>
              <a:latin typeface="Arial" panose="020B0604020202020204" pitchFamily="34" charset="0"/>
              <a:cs typeface="Arial" panose="020B0604020202020204" pitchFamily="34" charset="0"/>
            </a:endParaRPr>
          </a:p>
        </p:txBody>
      </p:sp>
      <p:pic>
        <p:nvPicPr>
          <p:cNvPr id="1026" name="Picture 2" descr="Image result for student management system"/>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804248" y="1064576"/>
            <a:ext cx="2088232" cy="145139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student management system"/>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a:off x="6804249" y="2634000"/>
            <a:ext cx="2088232" cy="148268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student management system"/>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p:blipFill>
        <p:spPr bwMode="auto">
          <a:xfrm>
            <a:off x="6804248" y="4234711"/>
            <a:ext cx="2088232" cy="16757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3020826"/>
      </p:ext>
    </p:extLst>
  </p:cSld>
  <p:clrMapOvr>
    <a:masterClrMapping/>
  </p:clrMapOvr>
  <p:transition advClick="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4565" y="1052736"/>
            <a:ext cx="6465667" cy="5967788"/>
          </a:xfrm>
          <a:prstGeom prst="rect">
            <a:avLst/>
          </a:prstGeom>
        </p:spPr>
        <p:txBody>
          <a:bodyPr wrap="square">
            <a:spAutoFit/>
          </a:bodyPr>
          <a:lstStyle/>
          <a:p>
            <a:pPr marL="354013" indent="-354013">
              <a:buClr>
                <a:srgbClr val="7030A0"/>
              </a:buClr>
              <a:buFont typeface="Wingdings 3" panose="05040102010807070707" pitchFamily="18" charset="2"/>
              <a:buChar char=""/>
            </a:pPr>
            <a:r>
              <a:rPr lang="en-US" sz="1660" b="1" dirty="0" smtClean="0"/>
              <a:t>The student registration system </a:t>
            </a:r>
            <a:r>
              <a:rPr lang="en-US" sz="1660" dirty="0" smtClean="0"/>
              <a:t>– All students in schools in the UK need to attend a certain number of days and this attendance level needs to be monitored. It is a very specific and necessary thing. Without student attendance tracking, students will skip days without reason or parental consent. A school system needs to track the number of attended days and possibly be able to contact parents when the number drops. </a:t>
            </a:r>
          </a:p>
          <a:p>
            <a:pPr marL="354013" indent="-354013">
              <a:buClr>
                <a:srgbClr val="7030A0"/>
              </a:buClr>
              <a:buFont typeface="Wingdings 3" panose="05040102010807070707" pitchFamily="18" charset="2"/>
              <a:buChar char=""/>
            </a:pPr>
            <a:r>
              <a:rPr lang="en-US" sz="1660" b="1" dirty="0"/>
              <a:t>T</a:t>
            </a:r>
            <a:r>
              <a:rPr lang="en-US" sz="1660" b="1" dirty="0" smtClean="0"/>
              <a:t>he </a:t>
            </a:r>
            <a:r>
              <a:rPr lang="en-US" sz="1660" b="1" dirty="0"/>
              <a:t>monitoring of student grades </a:t>
            </a:r>
            <a:r>
              <a:rPr lang="en-US" sz="1660" dirty="0" smtClean="0"/>
              <a:t>– Tracking student grades is not essential but is useful, to track grades over time and across subjects allows schools to put measures in place in order to improve these grades. Schools are all about progressing student education. To interpret and deal with issues is essential for that.</a:t>
            </a:r>
          </a:p>
          <a:p>
            <a:pPr marL="354013" indent="-354013">
              <a:buClr>
                <a:srgbClr val="7030A0"/>
              </a:buClr>
              <a:buFont typeface="Wingdings 3" panose="05040102010807070707" pitchFamily="18" charset="2"/>
              <a:buChar char=""/>
            </a:pPr>
            <a:r>
              <a:rPr lang="en-US" sz="1660" b="1" dirty="0" smtClean="0"/>
              <a:t>The </a:t>
            </a:r>
            <a:r>
              <a:rPr lang="en-US" sz="1660" b="1" dirty="0"/>
              <a:t>control of stock and resources</a:t>
            </a:r>
            <a:r>
              <a:rPr lang="en-US" sz="1660" dirty="0"/>
              <a:t> in the Academy e.g. paper, pens and </a:t>
            </a:r>
            <a:r>
              <a:rPr lang="en-US" sz="1660" dirty="0" smtClean="0"/>
              <a:t>equipment</a:t>
            </a:r>
            <a:r>
              <a:rPr lang="en-US" sz="1660" dirty="0"/>
              <a:t> </a:t>
            </a:r>
            <a:r>
              <a:rPr lang="en-US" sz="1660" dirty="0" smtClean="0"/>
              <a:t>– Anything that requires money to be spent needs to be tracked, the risk of theft, loss, or over spending is something schools deal with all the time and an accounts tracking system manages that risk. Tracking stationary orders, tracking capital purchases, tracking equipment spends and budgets in schools usually runs through the school management system, an essential tool for tracking orders.</a:t>
            </a:r>
          </a:p>
          <a:p>
            <a:pPr marL="354013" indent="-354013">
              <a:buClr>
                <a:srgbClr val="7030A0"/>
              </a:buClr>
              <a:buFont typeface="Wingdings 3" panose="05040102010807070707" pitchFamily="18" charset="2"/>
              <a:buChar char=""/>
            </a:pPr>
            <a:endParaRPr lang="en-US" sz="1660" dirty="0" smtClean="0"/>
          </a:p>
        </p:txBody>
      </p:sp>
      <p:pic>
        <p:nvPicPr>
          <p:cNvPr id="2050" name="Picture 2" descr="Image result for student registration system"/>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a:off x="6660232" y="1052736"/>
            <a:ext cx="2232248" cy="1667766"/>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Image result for sims grade tracki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7200" r="50423" b="12673"/>
          <a:stretch/>
        </p:blipFill>
        <p:spPr bwMode="auto">
          <a:xfrm>
            <a:off x="6660232" y="2840974"/>
            <a:ext cx="2232248" cy="1596138"/>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Image result for school management order tracki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660232" y="4557585"/>
            <a:ext cx="2232248" cy="1486686"/>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title"/>
          </p:nvPr>
        </p:nvSpPr>
        <p:spPr>
          <a:xfrm>
            <a:off x="35496" y="0"/>
            <a:ext cx="7704856" cy="548680"/>
          </a:xfrm>
        </p:spPr>
        <p:txBody>
          <a:bodyPr>
            <a:noAutofit/>
          </a:bodyPr>
          <a:lstStyle/>
          <a:p>
            <a:r>
              <a:rPr lang="en-GB" sz="4800" dirty="0" smtClean="0"/>
              <a:t>P2.1 – IT System Proposal</a:t>
            </a:r>
            <a:endParaRPr lang="en-GB" b="1" dirty="0" smtClean="0"/>
          </a:p>
        </p:txBody>
      </p:sp>
    </p:spTree>
    <p:extLst>
      <p:ext uri="{BB962C8B-B14F-4D97-AF65-F5344CB8AC3E}">
        <p14:creationId xmlns:p14="http://schemas.microsoft.com/office/powerpoint/2010/main" val="3746297143"/>
      </p:ext>
    </p:extLst>
  </p:cSld>
  <p:clrMapOvr>
    <a:masterClrMapping/>
  </p:clrMapOvr>
  <p:transition advClick="0"/>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7.0&quot;&gt;&lt;object type=&quot;1&quot; unique_id=&quot;10001&quot;&gt;&lt;object type=&quot;2&quot; unique_id=&quot;10045&quot;&gt;&lt;object type=&quot;3&quot; unique_id=&quot;10046&quot;&gt;&lt;property id=&quot;20148&quot; value=&quot;5&quot;/&gt;&lt;property id=&quot;20300&quot; value=&quot;Slide 1 - &amp;quot;Welcome&amp;quot;&quot;/&gt;&lt;property id=&quot;20307&quot; value=&quot;256&quot;/&gt;&lt;/object&gt;&lt;object type=&quot;3&quot; unique_id=&quot;10047&quot;&gt;&lt;property id=&quot;20148&quot; value=&quot;5&quot;/&gt;&lt;property id=&quot;20300&quot; value=&quot;Slide 2 - &amp;quot;Assignment Scenario&amp;quot;&quot;/&gt;&lt;property id=&quot;20307&quot; value=&quot;258&quot;/&gt;&lt;/object&gt;&lt;object type=&quot;3&quot; unique_id=&quot;10048&quot;&gt;&lt;property id=&quot;20148&quot; value=&quot;5&quot;/&gt;&lt;property id=&quot;20300&quot; value=&quot;Slide 3 - &amp;quot;Excel Sales Scenario&amp;quot;&quot;/&gt;&lt;property id=&quot;20307&quot; value=&quot;286&quot;/&gt;&lt;/object&gt;&lt;object type=&quot;3&quot; unique_id=&quot;10049&quot;&gt;&lt;property id=&quot;20148&quot; value=&quot;5&quot;/&gt;&lt;property id=&quot;20300&quot; value=&quot;Slide 4 - &amp;quot;Task 1 – Excel Sales Spreadsheet&amp;quot;&quot;/&gt;&lt;property id=&quot;20307&quot; value=&quot;287&quot;/&gt;&lt;/object&gt;&lt;object type=&quot;3&quot; unique_id=&quot;10050&quot;&gt;&lt;property id=&quot;20148&quot; value=&quot;5&quot;/&gt;&lt;property id=&quot;20300&quot; value=&quot;Slide 5 - &amp;quot;Task 2 – Excel Sales Spreadsheet&amp;quot;&quot;/&gt;&lt;property id=&quot;20307&quot; value=&quot;288&quot;/&gt;&lt;/object&gt;&lt;object type=&quot;3&quot; unique_id=&quot;10051&quot;&gt;&lt;property id=&quot;20148&quot; value=&quot;5&quot;/&gt;&lt;property id=&quot;20300&quot; value=&quot;Slide 6 - &amp;quot;Task 3 – Excel Sales Spreadsheet&amp;quot;&quot;/&gt;&lt;property id=&quot;20307&quot; value=&quot;289&quot;/&gt;&lt;/object&gt;&lt;object type=&quot;3&quot; unique_id=&quot;10052&quot;&gt;&lt;property id=&quot;20148&quot; value=&quot;5&quot;/&gt;&lt;property id=&quot;20300&quot; value=&quot;Slide 7 - &amp;quot;Task 4 – Excel Sales Spreadsheet&amp;quot;&quot;/&gt;&lt;property id=&quot;20307&quot; value=&quot;290&quot;/&gt;&lt;/object&gt;&lt;object type=&quot;3&quot; unique_id=&quot;10053&quot;&gt;&lt;property id=&quot;20148&quot; value=&quot;5&quot;/&gt;&lt;property id=&quot;20300&quot; value=&quot;Slide 8 - &amp;quot;Task 5 – Excel Sales Spreadsheet&amp;quot;&quot;/&gt;&lt;property id=&quot;20307&quot; value=&quot;291&quot;/&gt;&lt;/object&gt;&lt;object type=&quot;3&quot; unique_id=&quot;10054&quot;&gt;&lt;property id=&quot;20148&quot; value=&quot;5&quot;/&gt;&lt;property id=&quot;20300&quot; value=&quot;Slide 9 - &amp;quot;Task 6 – Excel Sales Spreadsheet&amp;quot;&quot;/&gt;&lt;property id=&quot;20307&quot; value=&quot;292&quot;/&gt;&lt;/object&gt;&lt;object type=&quot;3&quot; unique_id=&quot;10055&quot;&gt;&lt;property id=&quot;20148&quot; value=&quot;5&quot;/&gt;&lt;property id=&quot;20300&quot; value=&quot;Slide 10 - &amp;quot;Task 7 – Excel Sales Spreadsheet&amp;quot;&quot;/&gt;&lt;property id=&quot;20307&quot; value=&quot;294&quot;/&gt;&lt;/object&gt;&lt;object type=&quot;3&quot; unique_id=&quot;10056&quot;&gt;&lt;property id=&quot;20148&quot; value=&quot;5&quot;/&gt;&lt;property id=&quot;20300&quot; value=&quot;Slide 11 - &amp;quot;Task 8 – Excel Sales Spreadsheet&amp;quot;&quot;/&gt;&lt;property id=&quot;20307&quot; value=&quot;295&quot;/&gt;&lt;/object&gt;&lt;object type=&quot;3&quot; unique_id=&quot;10057&quot;&gt;&lt;property id=&quot;20148&quot; value=&quot;5&quot;/&gt;&lt;property id=&quot;20300&quot; value=&quot;Slide 12 - &amp;quot;Excel Tutorials – Click to View&amp;quot;&quot;/&gt;&lt;property id=&quot;20307&quot; value=&quot;332&quot;/&gt;&lt;/object&gt;&lt;object type=&quot;3&quot; unique_id=&quot;10058&quot;&gt;&lt;property id=&quot;20148&quot; value=&quot;5&quot;/&gt;&lt;property id=&quot;20300&quot; value=&quot;Slide 13 - &amp;quot;Excel Sales – Assessment (St/Ex/Ad)&amp;quot;&quot;/&gt;&lt;property id=&quot;20307&quot; value=&quot;297&quot;/&gt;&lt;/object&gt;&lt;object type=&quot;3&quot; unique_id=&quot;10059&quot;&gt;&lt;property id=&quot;20148&quot; value=&quot;5&quot;/&gt;&lt;property id=&quot;20300&quot; value=&quot;Slide 14 - &amp;quot;Excel Bookings Scenario&amp;quot;&quot;/&gt;&lt;property id=&quot;20307&quot; value=&quot;299&quot;/&gt;&lt;/object&gt;&lt;object type=&quot;3&quot; unique_id=&quot;10060&quot;&gt;&lt;property id=&quot;20148&quot; value=&quot;5&quot;/&gt;&lt;property id=&quot;20300&quot; value=&quot;Slide 15 - &amp;quot;Task 1 – Excel Bookings Spreadsheet&amp;quot;&quot;/&gt;&lt;property id=&quot;20307&quot; value=&quot;300&quot;/&gt;&lt;/object&gt;&lt;object type=&quot;3&quot; unique_id=&quot;10061&quot;&gt;&lt;property id=&quot;20148&quot; value=&quot;5&quot;/&gt;&lt;property id=&quot;20300&quot; value=&quot;Slide 16 - &amp;quot;Task 2 – Excel Bookings Spreadsheet&amp;quot;&quot;/&gt;&lt;property id=&quot;20307&quot; value=&quot;301&quot;/&gt;&lt;/object&gt;&lt;object type=&quot;3&quot; unique_id=&quot;10062&quot;&gt;&lt;property id=&quot;20148&quot; value=&quot;5&quot;/&gt;&lt;property id=&quot;20300&quot; value=&quot;Slide 17 - &amp;quot;Task 3 – Excel Bookings Spreadsheet&amp;quot;&quot;/&gt;&lt;property id=&quot;20307&quot; value=&quot;302&quot;/&gt;&lt;/object&gt;&lt;object type=&quot;3&quot; unique_id=&quot;10063&quot;&gt;&lt;property id=&quot;20148&quot; value=&quot;5&quot;/&gt;&lt;property id=&quot;20300&quot; value=&quot;Slide 18 - &amp;quot;Task 4 – Excel Bookings Spreadsheet&amp;quot;&quot;/&gt;&lt;property id=&quot;20307&quot; value=&quot;309&quot;/&gt;&lt;/object&gt;&lt;object type=&quot;3&quot; unique_id=&quot;10064&quot;&gt;&lt;property id=&quot;20148&quot; value=&quot;5&quot;/&gt;&lt;property id=&quot;20300&quot; value=&quot;Slide 19 - &amp;quot;Task 5 – Excel Bookings Spreadsheet&amp;quot;&quot;/&gt;&lt;property id=&quot;20307&quot; value=&quot;304&quot;/&gt;&lt;/object&gt;&lt;object type=&quot;3&quot; unique_id=&quot;10065&quot;&gt;&lt;property id=&quot;20148&quot; value=&quot;5&quot;/&gt;&lt;property id=&quot;20300&quot; value=&quot;Slide 20 - &amp;quot;Task 6 – Excel Bookings Spreadsheet&amp;quot;&quot;/&gt;&lt;property id=&quot;20307&quot; value=&quot;305&quot;/&gt;&lt;/object&gt;&lt;object type=&quot;3&quot; unique_id=&quot;10066&quot;&gt;&lt;property id=&quot;20148&quot; value=&quot;5&quot;/&gt;&lt;property id=&quot;20300&quot; value=&quot;Slide 21 - &amp;quot;Task 7 – Excel Bookings Spreadsheet&amp;quot;&quot;/&gt;&lt;property id=&quot;20307&quot; value=&quot;306&quot;/&gt;&lt;/object&gt;&lt;object type=&quot;3&quot; unique_id=&quot;10067&quot;&gt;&lt;property id=&quot;20148&quot; value=&quot;5&quot;/&gt;&lt;property id=&quot;20300&quot; value=&quot;Slide 22 - &amp;quot;Task 8 – Excel Bookings Spreadsheet&amp;quot;&quot;/&gt;&lt;property id=&quot;20307&quot; value=&quot;307&quot;/&gt;&lt;/object&gt;&lt;object type=&quot;3&quot; unique_id=&quot;10068&quot;&gt;&lt;property id=&quot;20148&quot; value=&quot;5&quot;/&gt;&lt;property id=&quot;20300&quot; value=&quot;Slide 23 - &amp;quot;Excel Tutorials – Click to View&amp;quot;&quot;/&gt;&lt;property id=&quot;20307&quot; value=&quot;334&quot;/&gt;&lt;/object&gt;&lt;object type=&quot;3&quot; unique_id=&quot;10069&quot;&gt;&lt;property id=&quot;20148&quot; value=&quot;5&quot;/&gt;&lt;property id=&quot;20300&quot; value=&quot;Slide 24 - &amp;quot;Excel Bookings – Assessment (St/Ex/Ad)&amp;quot;&quot;/&gt;&lt;property id=&quot;20307&quot; value=&quot;308&quot;/&gt;&lt;/object&gt;&lt;object type=&quot;3&quot; unique_id=&quot;10070&quot;&gt;&lt;property id=&quot;20148&quot; value=&quot;5&quot;/&gt;&lt;property id=&quot;20300&quot; value=&quot;Slide 25 - &amp;quot;Graphics Scenario&amp;quot;&quot;/&gt;&lt;property id=&quot;20307&quot; value=&quot;310&quot;/&gt;&lt;/object&gt;&lt;object type=&quot;3&quot; unique_id=&quot;10071&quot;&gt;&lt;property id=&quot;20148&quot; value=&quot;5&quot;/&gt;&lt;property id=&quot;20300&quot; value=&quot;Slide 26 - &amp;quot;Task 1 – Bitmap Montage&amp;quot;&quot;/&gt;&lt;property id=&quot;20307&quot; value=&quot;311&quot;/&gt;&lt;/object&gt;&lt;object type=&quot;3&quot; unique_id=&quot;10072&quot;&gt;&lt;property id=&quot;20148&quot; value=&quot;5&quot;/&gt;&lt;property id=&quot;20300&quot; value=&quot;Slide 27 - &amp;quot;Task 2 – Bitmap Montage&amp;quot;&quot;/&gt;&lt;property id=&quot;20307&quot; value=&quot;312&quot;/&gt;&lt;/object&gt;&lt;object type=&quot;3&quot; unique_id=&quot;10073&quot;&gt;&lt;property id=&quot;20148&quot; value=&quot;5&quot;/&gt;&lt;property id=&quot;20300&quot; value=&quot;Slide 28 - &amp;quot;Task 3 – Bitmap Montage&amp;quot;&quot;/&gt;&lt;property id=&quot;20307&quot; value=&quot;313&quot;/&gt;&lt;/object&gt;&lt;object type=&quot;3&quot; unique_id=&quot;10074&quot;&gt;&lt;property id=&quot;20148&quot; value=&quot;5&quot;/&gt;&lt;property id=&quot;20300&quot; value=&quot;Slide 29 - &amp;quot;Task 4 – Bitmap Montage&amp;quot;&quot;/&gt;&lt;property id=&quot;20307&quot; value=&quot;314&quot;/&gt;&lt;/object&gt;&lt;object type=&quot;3&quot; unique_id=&quot;10075&quot;&gt;&lt;property id=&quot;20148&quot; value=&quot;5&quot;/&gt;&lt;property id=&quot;20300&quot; value=&quot;Slide 30 - &amp;quot;Task 5 – Vector Map&amp;quot;&quot;/&gt;&lt;property id=&quot;20307&quot; value=&quot;315&quot;/&gt;&lt;/object&gt;&lt;object type=&quot;3&quot; unique_id=&quot;10076&quot;&gt;&lt;property id=&quot;20148&quot; value=&quot;5&quot;/&gt;&lt;property id=&quot;20300&quot; value=&quot;Slide 31 - &amp;quot;Task 6 – Vector Map&amp;quot;&quot;/&gt;&lt;property id=&quot;20307&quot; value=&quot;316&quot;/&gt;&lt;/object&gt;&lt;object type=&quot;3&quot; unique_id=&quot;10077&quot;&gt;&lt;property id=&quot;20148&quot; value=&quot;5&quot;/&gt;&lt;property id=&quot;20300&quot; value=&quot;Slide 32 - &amp;quot;Task 7 – Vector Map&amp;quot;&quot;/&gt;&lt;property id=&quot;20307&quot; value=&quot;317&quot;/&gt;&lt;/object&gt;&lt;object type=&quot;3&quot; unique_id=&quot;10078&quot;&gt;&lt;property id=&quot;20148&quot; value=&quot;5&quot;/&gt;&lt;property id=&quot;20300&quot; value=&quot;Slide 33 - &amp;quot;Task 8 – Graphics&amp;quot;&quot;/&gt;&lt;property id=&quot;20307&quot; value=&quot;318&quot;/&gt;&lt;/object&gt;&lt;object type=&quot;3&quot; unique_id=&quot;10079&quot;&gt;&lt;property id=&quot;20148&quot; value=&quot;5&quot;/&gt;&lt;property id=&quot;20300&quot; value=&quot;Slide 34 - &amp;quot;Task 9 – Graphics&amp;quot;&quot;/&gt;&lt;property id=&quot;20307&quot; value=&quot;321&quot;/&gt;&lt;/object&gt;&lt;object type=&quot;3&quot; unique_id=&quot;10080&quot;&gt;&lt;property id=&quot;20148&quot; value=&quot;5&quot;/&gt;&lt;property id=&quot;20300&quot; value=&quot;Slide 35 - &amp;quot;Graphics – Assessment (St/Ex/Ad)&amp;quot;&quot;/&gt;&lt;property id=&quot;20307&quot; value=&quot;319&quot;/&gt;&lt;/object&gt;&lt;object type=&quot;3&quot; unique_id=&quot;10081&quot;&gt;&lt;property id=&quot;20148&quot; value=&quot;5&quot;/&gt;&lt;property id=&quot;20300&quot; value=&quot;Slide 36 - &amp;quot;E-Safety Scenario&amp;quot;&quot;/&gt;&lt;property id=&quot;20307&quot; value=&quot;322&quot;/&gt;&lt;/object&gt;&lt;object type=&quot;3&quot; unique_id=&quot;10082&quot;&gt;&lt;property id=&quot;20148&quot; value=&quot;5&quot;/&gt;&lt;property id=&quot;20300&quot; value=&quot;Slide 37 - &amp;quot;Task 1 – E-Safety&amp;quot;&quot;/&gt;&lt;property id=&quot;20307&quot; value=&quot;323&quot;/&gt;&lt;/object&gt;&lt;object type=&quot;3&quot; unique_id=&quot;10083&quot;&gt;&lt;property id=&quot;20148&quot; value=&quot;5&quot;/&gt;&lt;property id=&quot;20300&quot; value=&quot;Slide 38 - &amp;quot;Task 2 – E-Safety&amp;quot;&quot;/&gt;&lt;property id=&quot;20307&quot; value=&quot;324&quot;/&gt;&lt;/object&gt;&lt;object type=&quot;3&quot; unique_id=&quot;10084&quot;&gt;&lt;property id=&quot;20148&quot; value=&quot;5&quot;/&gt;&lt;property id=&quot;20300&quot; value=&quot;Slide 39 - &amp;quot;Task 3 – E-Safety&amp;quot;&quot;/&gt;&lt;property id=&quot;20307&quot; value=&quot;325&quot;/&gt;&lt;/object&gt;&lt;object type=&quot;3&quot; unique_id=&quot;10085&quot;&gt;&lt;property id=&quot;20148&quot; value=&quot;5&quot;/&gt;&lt;property id=&quot;20300&quot; value=&quot;Slide 40 - &amp;quot;Task 4 – E-Safety&amp;quot;&quot;/&gt;&lt;property id=&quot;20307&quot; value=&quot;326&quot;/&gt;&lt;/object&gt;&lt;object type=&quot;3&quot; unique_id=&quot;10086&quot;&gt;&lt;property id=&quot;20148&quot; value=&quot;5&quot;/&gt;&lt;property id=&quot;20300&quot; value=&quot;Slide 41 - &amp;quot;Task 5 – E-Safety&amp;quot;&quot;/&gt;&lt;property id=&quot;20307&quot; value=&quot;327&quot;/&gt;&lt;/object&gt;&lt;object type=&quot;3&quot; unique_id=&quot;10087&quot;&gt;&lt;property id=&quot;20148&quot; value=&quot;5&quot;/&gt;&lt;property id=&quot;20300&quot; value=&quot;Slide 42 - &amp;quot;Task 6 – E-Safety&amp;quot;&quot;/&gt;&lt;property id=&quot;20307&quot; value=&quot;328&quot;/&gt;&lt;/object&gt;&lt;object type=&quot;3&quot; unique_id=&quot;10088&quot;&gt;&lt;property id=&quot;20148&quot; value=&quot;5&quot;/&gt;&lt;property id=&quot;20300&quot; value=&quot;Slide 43 - &amp;quot;Task 7 – E-Safety&amp;quot;&quot;/&gt;&lt;property id=&quot;20307&quot; value=&quot;329&quot;/&gt;&lt;/object&gt;&lt;object type=&quot;3&quot; unique_id=&quot;10089&quot;&gt;&lt;property id=&quot;20148&quot; value=&quot;5&quot;/&gt;&lt;property id=&quot;20300&quot; value=&quot;Slide 44 - &amp;quot;E-Safety – Assessment (St/Ex/Ad)&amp;quot;&quot;/&gt;&lt;property id=&quot;20307&quot; value=&quot;331&quot;/&gt;&lt;/object&gt;&lt;/object&gt;&lt;object type=&quot;8&quot; unique_id=&quot;10135&quot;&gt;&lt;/object&gt;&lt;/object&gt;&lt;/database&gt;"/>
  <p:tag name="SECTOMILLISECCONVERTED" val="1"/>
  <p:tag name="ISPRING_RESOURCE_PATHS_HASH_2" val="08f788787bcb7a4d543d064184e3ed8f8a1ad1a"/>
  <p:tag name="ISPRING_PRESENTATION_TITLE" val="3.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deroth">
  <a:themeElements>
    <a:clrScheme name="Custom 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A0AEC"/>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303C8A099435F469B82EC500073A18D" ma:contentTypeVersion="0" ma:contentTypeDescription="Create a new document." ma:contentTypeScope="" ma:versionID="db11316f7499926a5aef36baba7827a0">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E5A8F797-114D-47DC-A43E-E9D7D8871891}">
  <ds:schemaRefs>
    <ds:schemaRef ds:uri="http://schemas.microsoft.com/sharepoint/v3/contenttype/forms"/>
  </ds:schemaRefs>
</ds:datastoreItem>
</file>

<file path=customXml/itemProps2.xml><?xml version="1.0" encoding="utf-8"?>
<ds:datastoreItem xmlns:ds="http://schemas.openxmlformats.org/officeDocument/2006/customXml" ds:itemID="{76DD945F-B7B0-4691-A0D0-E2EAD6DA23B3}">
  <ds:schemaRefs>
    <ds:schemaRef ds:uri="http://www.w3.org/XML/1998/namespace"/>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E16A05FF-1C8D-47AA-A52A-FF79015719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Enderoth</Template>
  <TotalTime>73669</TotalTime>
  <Words>2248</Words>
  <Application>Microsoft Office PowerPoint</Application>
  <PresentationFormat>On-screen Show (4:3)</PresentationFormat>
  <Paragraphs>149</Paragraphs>
  <Slides>13</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Calibri</vt:lpstr>
      <vt:lpstr>Lucida Sans Unicode</vt:lpstr>
      <vt:lpstr>Times New Roman</vt:lpstr>
      <vt:lpstr>Verdana</vt:lpstr>
      <vt:lpstr>Wingdings</vt:lpstr>
      <vt:lpstr>Wingdings 2</vt:lpstr>
      <vt:lpstr>Wingdings 3</vt:lpstr>
      <vt:lpstr>Enderoth</vt:lpstr>
      <vt:lpstr>PowerPoint Presentation</vt:lpstr>
      <vt:lpstr>Assessment Criteria</vt:lpstr>
      <vt:lpstr>Aim and Purpose</vt:lpstr>
      <vt:lpstr>PowerPoint Presentation</vt:lpstr>
      <vt:lpstr>PowerPoint Presentation</vt:lpstr>
      <vt:lpstr>Assignment Scenario</vt:lpstr>
      <vt:lpstr>Assignment Scenario</vt:lpstr>
      <vt:lpstr>P2.1 – IT System Proposal</vt:lpstr>
      <vt:lpstr>P2.1 – IT System Proposal</vt:lpstr>
      <vt:lpstr>P2.1 – IT System Proposal</vt:lpstr>
      <vt:lpstr>M1.1 – Meeting System Specification</vt:lpstr>
      <vt:lpstr>P2.2 – IT System Proposal Needs</vt:lpstr>
      <vt:lpstr>LO2 – Assessment Criteria</vt:lpstr>
    </vt:vector>
  </TitlesOfParts>
  <Company>Brooke Weston CTC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3.2</dc:title>
  <dc:subject>eBusiness</dc:subject>
  <dc:creator>Enderoth</dc:creator>
  <cp:lastModifiedBy>Stephen Rafferty</cp:lastModifiedBy>
  <cp:revision>2017</cp:revision>
  <cp:lastPrinted>2014-01-22T18:25:48Z</cp:lastPrinted>
  <dcterms:created xsi:type="dcterms:W3CDTF">2008-03-12T11:01:44Z</dcterms:created>
  <dcterms:modified xsi:type="dcterms:W3CDTF">2018-08-04T16:54:34Z</dcterms:modified>
  <cp:category>Unit 01</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0x0101006303C8A099435F469B82EC500073A18D</vt:lpwstr>
  </property>
  <property fmtid="{D5CDD505-2E9C-101B-9397-08002B2CF9AE}" pid="3" name="Unit">
    <vt:lpwstr>U1</vt:lpwstr>
  </property>
</Properties>
</file>